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4545" r:id="rId2"/>
    <p:sldId id="4546" r:id="rId3"/>
    <p:sldId id="4547" r:id="rId4"/>
    <p:sldId id="4548" r:id="rId5"/>
    <p:sldId id="4549" r:id="rId6"/>
    <p:sldId id="4550" r:id="rId7"/>
    <p:sldId id="4551" r:id="rId8"/>
    <p:sldId id="4552" r:id="rId9"/>
    <p:sldId id="4553" r:id="rId10"/>
    <p:sldId id="4554" r:id="rId11"/>
    <p:sldId id="4555" r:id="rId12"/>
    <p:sldId id="4558" r:id="rId13"/>
    <p:sldId id="4556" r:id="rId14"/>
    <p:sldId id="4557" r:id="rId15"/>
  </p:sldIdLst>
  <p:sldSz cx="9144000" cy="5143500" type="screen16x9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isco" id="{78F284C2-9A7E-4046-8387-52A33D8F5A2D}">
          <p14:sldIdLst>
            <p14:sldId id="4545"/>
            <p14:sldId id="4546"/>
            <p14:sldId id="4547"/>
            <p14:sldId id="4548"/>
            <p14:sldId id="4549"/>
            <p14:sldId id="4550"/>
            <p14:sldId id="4551"/>
            <p14:sldId id="4552"/>
            <p14:sldId id="4553"/>
          </p14:sldIdLst>
        </p14:section>
        <p14:section name="Moodle" id="{ABF9C03F-D1B5-44E9-8316-6297DF5FB617}">
          <p14:sldIdLst>
            <p14:sldId id="4554"/>
          </p14:sldIdLst>
        </p14:section>
        <p14:section name="Library" id="{1CA85DB2-08B7-456E-9D49-65ACB09CDCE3}">
          <p14:sldIdLst>
            <p14:sldId id="4555"/>
            <p14:sldId id="4558"/>
            <p14:sldId id="4556"/>
            <p14:sldId id="45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Weber" initials="MW" lastIdx="1" clrIdx="0">
    <p:extLst>
      <p:ext uri="{19B8F6BF-5375-455C-9EA6-DF929625EA0E}">
        <p15:presenceInfo xmlns:p15="http://schemas.microsoft.com/office/powerpoint/2012/main" userId="d4d49b4bf0ac883b" providerId="Windows Live"/>
      </p:ext>
    </p:extLst>
  </p:cmAuthor>
  <p:cmAuthor id="2" name="Stefan.Noack.cyp" initials="S" lastIdx="1" clrIdx="1">
    <p:extLst>
      <p:ext uri="{19B8F6BF-5375-455C-9EA6-DF929625EA0E}">
        <p15:presenceInfo xmlns:p15="http://schemas.microsoft.com/office/powerpoint/2012/main" userId="S-1-5-21-682003330-1993962763-854245398-64475" providerId="AD"/>
      </p:ext>
    </p:extLst>
  </p:cmAuthor>
  <p:cmAuthor id="3" name="Anna-Maria Nitsche" initials="AN" lastIdx="3" clrIdx="2">
    <p:extLst>
      <p:ext uri="{19B8F6BF-5375-455C-9EA6-DF929625EA0E}">
        <p15:presenceInfo xmlns:p15="http://schemas.microsoft.com/office/powerpoint/2012/main" userId="Anna-Maria Nitsc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92E"/>
    <a:srgbClr val="003B6F"/>
    <a:srgbClr val="A0C1E8"/>
    <a:srgbClr val="D7E4BD"/>
    <a:srgbClr val="C9D0CB"/>
    <a:srgbClr val="002D71"/>
    <a:srgbClr val="CFE9E1"/>
    <a:srgbClr val="E1EACE"/>
    <a:srgbClr val="B9CDE5"/>
    <a:srgbClr val="B7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0599" autoAdjust="0"/>
  </p:normalViewPr>
  <p:slideViewPr>
    <p:cSldViewPr>
      <p:cViewPr varScale="1">
        <p:scale>
          <a:sx n="92" d="100"/>
          <a:sy n="92" d="100"/>
        </p:scale>
        <p:origin x="660" y="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0E3A-2942-4D00-A750-D5BA48EE0492}" type="datetimeFigureOut">
              <a:rPr lang="de-DE" smtClean="0"/>
              <a:pPr/>
              <a:t>07.07.2026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324AD-B817-43B5-AD13-F910805685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85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4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730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41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26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4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4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4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4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4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4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4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1C7E0-BFE9-447D-B66B-852DAB155EC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4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6DE-B0F9-4D38-9A45-BD312FCEB2A5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WIWI = Wirtschaftswissensachaften, GPW = Gesundheits- und Pflegewissenschaften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44208" y="4767263"/>
            <a:ext cx="2133600" cy="273844"/>
          </a:xfrm>
        </p:spPr>
        <p:txBody>
          <a:bodyPr/>
          <a:lstStyle/>
          <a:p>
            <a:fld id="{72789D03-210C-4DD5-9E7A-A75ED80104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2" descr="K:\Rektorat\Uebergabe-Rektorat-Neu\PROREKTORATE\PLS\QM-AG\hochschulindividuell\Thementag Qualität\Poster Aktivitäten QM WHZ\Logo\Logo_WHZ_Balken_Schriftzug_versetz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8532438" cy="10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4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0877-6B4F-4439-9A73-6D905F2DE21E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WIWI = Wirtschaftswissensachaften, GPW = Gesundheits- und Pflegewissenschaften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9D03-210C-4DD5-9E7A-A75ED80104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55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8DAC-7BA4-40F9-9C35-967932FA5DE8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WIWI = Wirtschaftswissensachaften, GPW = Gesundheits- und Pflegewissenschaften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9D03-210C-4DD5-9E7A-A75ED80104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03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7574"/>
            <a:ext cx="8640960" cy="360704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04" y="4818186"/>
            <a:ext cx="50405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C6CB58-92E5-42D7-89EA-341B3D0A81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893" y="4731990"/>
            <a:ext cx="9144000" cy="257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79093"/>
            <a:ext cx="2592288" cy="34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ieren 9"/>
          <p:cNvGrpSpPr/>
          <p:nvPr userDrawn="1"/>
        </p:nvGrpSpPr>
        <p:grpSpPr>
          <a:xfrm>
            <a:off x="3" y="683055"/>
            <a:ext cx="9144359" cy="34289"/>
            <a:chOff x="5352" y="5013174"/>
            <a:chExt cx="9180871" cy="434420"/>
          </a:xfrm>
        </p:grpSpPr>
        <p:sp>
          <p:nvSpPr>
            <p:cNvPr id="11" name="Rechteck 10"/>
            <p:cNvSpPr/>
            <p:nvPr/>
          </p:nvSpPr>
          <p:spPr>
            <a:xfrm>
              <a:off x="5352" y="5013175"/>
              <a:ext cx="5809120" cy="434419"/>
            </a:xfrm>
            <a:prstGeom prst="rect">
              <a:avLst/>
            </a:prstGeom>
            <a:solidFill>
              <a:srgbClr val="003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5810829" y="5013174"/>
              <a:ext cx="1663758" cy="434419"/>
            </a:xfrm>
            <a:prstGeom prst="rect">
              <a:avLst/>
            </a:prstGeom>
            <a:solidFill>
              <a:srgbClr val="C9D0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7474587" y="5013175"/>
              <a:ext cx="1711636" cy="434419"/>
            </a:xfrm>
            <a:prstGeom prst="rect">
              <a:avLst/>
            </a:prstGeom>
            <a:solidFill>
              <a:srgbClr val="9D39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63A0282D-F8A8-4337-815F-CBB2B745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3971"/>
            <a:ext cx="8640960" cy="565571"/>
          </a:xfrm>
        </p:spPr>
        <p:txBody>
          <a:bodyPr/>
          <a:lstStyle/>
          <a:p>
            <a:pPr algn="l"/>
            <a:endParaRPr lang="de-DE" sz="1800" b="1" dirty="0">
              <a:solidFill>
                <a:srgbClr val="003B6F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BB23BFF-8342-4E4F-AA63-D90D83316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t="-12" r="33604" b="1"/>
          <a:stretch/>
        </p:blipFill>
        <p:spPr>
          <a:xfrm>
            <a:off x="3491880" y="4766785"/>
            <a:ext cx="1008112" cy="360040"/>
          </a:xfrm>
          <a:prstGeom prst="rect">
            <a:avLst/>
          </a:prstGeom>
        </p:spPr>
      </p:pic>
      <p:pic>
        <p:nvPicPr>
          <p:cNvPr id="17" name="Picture 198" descr="International Black Sea University">
            <a:extLst>
              <a:ext uri="{FF2B5EF4-FFF2-40B4-BE49-F238E27FC236}">
                <a16:creationId xmlns:a16="http://schemas.microsoft.com/office/drawing/2014/main" id="{4163176F-6958-4D69-BCD2-E5A36591B4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60" y="4763780"/>
            <a:ext cx="60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1" descr="Inai.kg / Kyrgyz German INstitute of Applied Informatics - College &amp;  University - Bishkek, Kyrgyzstan - 1 Review - 890 Photos | Facebook">
            <a:extLst>
              <a:ext uri="{FF2B5EF4-FFF2-40B4-BE49-F238E27FC236}">
                <a16:creationId xmlns:a16="http://schemas.microsoft.com/office/drawing/2014/main" id="{99E57B4B-554A-4077-854E-86F9372956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7" b="26358"/>
          <a:stretch/>
        </p:blipFill>
        <p:spPr bwMode="auto">
          <a:xfrm>
            <a:off x="4480550" y="4779093"/>
            <a:ext cx="8835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7" descr="Tongji University - Wikipedia">
            <a:extLst>
              <a:ext uri="{FF2B5EF4-FFF2-40B4-BE49-F238E27FC236}">
                <a16:creationId xmlns:a16="http://schemas.microsoft.com/office/drawing/2014/main" id="{4CC66A65-93A5-42EF-BFA0-4DD00DA75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80" y="477909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DF10381-DAC7-48A4-9BBF-E7B24963D918}"/>
              </a:ext>
            </a:extLst>
          </p:cNvPr>
          <p:cNvSpPr txBox="1"/>
          <p:nvPr userDrawn="1"/>
        </p:nvSpPr>
        <p:spPr>
          <a:xfrm>
            <a:off x="879901" y="4757707"/>
            <a:ext cx="15318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50" dirty="0"/>
              <a:t>© Prof. Dr. Dr. h.c. </a:t>
            </a:r>
            <a:r>
              <a:rPr lang="de-DE" sz="950" dirty="0" err="1"/>
              <a:t>mult</a:t>
            </a:r>
            <a:r>
              <a:rPr lang="de-DE" sz="950" dirty="0"/>
              <a:t>. </a:t>
            </a:r>
            <a:r>
              <a:rPr lang="de-DE" sz="950" dirty="0" err="1"/>
              <a:t>Ch</a:t>
            </a:r>
            <a:r>
              <a:rPr lang="de-DE" sz="950" dirty="0"/>
              <a:t>. Brauweiler 2020/2021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056C2C3-A610-4CDD-A22D-0B1CCEB7D74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132279" y="477067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D968-DA82-4A6E-B805-6483D78ADC44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WIWI = Wirtschaftswissensachaften, GPW = Gesundheits- und Pflegewissenschaften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9D03-210C-4DD5-9E7A-A75ED80104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48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49D8-0460-4682-AC10-72EDEB2EDF22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WIWI = Wirtschaftswissensachaften, GPW = Gesundheits- und Pflegewissenschaften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9D03-210C-4DD5-9E7A-A75ED80104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84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340B-9C14-47AB-BADD-8AF18BD8AC29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WIWI = Wirtschaftswissensachaften, GPW = Gesundheits- und Pflegewissenschaften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9D03-210C-4DD5-9E7A-A75ED80104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11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7C32-1BDC-4F11-952D-F90F897B7471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WIWI = Wirtschaftswissensachaften, GPW = Gesundheits- und Pflegewissenschaften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9D03-210C-4DD5-9E7A-A75ED80104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1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673-A1D0-4B85-9CC3-104CBE91EA1B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WIWI = Wirtschaftswissensachaften, GPW = Gesundheits- und Pflegewissenschaften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9D03-210C-4DD5-9E7A-A75ED80104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79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00CB-DEFE-40AB-B225-F170C3A8F8AD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WIWI = Wirtschaftswissensachaften, GPW = Gesundheits- und Pflegewissenschaften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9D03-210C-4DD5-9E7A-A75ED80104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68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D58-EE55-47BE-B407-F06811C30947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WIWI = Wirtschaftswissensachaften, GPW = Gesundheits- und Pflegewissenschaften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89D03-210C-4DD5-9E7A-A75ED80104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66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96CE8DE1-BD13-461A-9856-440D5CA4ADE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9" name="Rechteck 8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98776-E4D7-4745-AFD5-0492C5C2D246}" type="datetime1">
              <a:rPr lang="de-DE" smtClean="0"/>
              <a:pPr/>
              <a:t>07.07.2026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WIWI = Wirtschaftswissensachaften, GPW = Gesundheits- und Pflegewissenschaften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9D03-210C-4DD5-9E7A-A75ED80104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3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baseline="0">
          <a:solidFill>
            <a:srgbClr val="043A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z.de/zki/netzdienste/vpn-einwahl/cisco-download/#c470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odle.whz.de/moodle/login/index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z.de/bib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Cisco Download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771550"/>
            <a:ext cx="9015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To download Cisco click </a:t>
            </a:r>
            <a:r>
              <a:rPr lang="en-US" sz="1600" dirty="0">
                <a:hlinkClick r:id="rId3"/>
              </a:rPr>
              <a:t>here</a:t>
            </a:r>
            <a:r>
              <a:rPr lang="en-US" sz="1600" dirty="0"/>
              <a:t> or follow the link below: </a:t>
            </a:r>
          </a:p>
          <a:p>
            <a:pPr marL="342900" indent="-342900"/>
            <a:r>
              <a:rPr lang="de-DE" sz="1600" dirty="0"/>
              <a:t>        </a:t>
            </a:r>
            <a:r>
              <a:rPr lang="de-DE" sz="1600" dirty="0">
                <a:hlinkClick r:id="rId3"/>
              </a:rPr>
              <a:t>https://www.whz.de/zki/netzdienste/vpn-einwahl/cisco-download/#c4705</a:t>
            </a:r>
            <a:endParaRPr lang="de-DE" sz="1600" dirty="0"/>
          </a:p>
          <a:p>
            <a:pPr marL="342900" indent="-342900"/>
            <a:endParaRPr lang="de-DE" sz="1600" dirty="0"/>
          </a:p>
          <a:p>
            <a:pPr marL="342900" indent="-342900"/>
            <a:r>
              <a:rPr lang="de-DE" sz="1600" dirty="0"/>
              <a:t>2.     </a:t>
            </a:r>
            <a:r>
              <a:rPr lang="en-US" sz="1600" dirty="0"/>
              <a:t>For registration you need your WHZ username and password. Please enter these in the marked fields:</a:t>
            </a:r>
            <a:endParaRPr lang="de-DE" sz="1600" dirty="0">
              <a:solidFill>
                <a:srgbClr val="FF0000"/>
              </a:solidFill>
            </a:endParaRPr>
          </a:p>
          <a:p>
            <a:pPr marL="342900" indent="-342900"/>
            <a:endParaRPr 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51" y="1923678"/>
            <a:ext cx="710628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1475656" y="2768029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&lt;─  </a:t>
            </a:r>
            <a:r>
              <a:rPr lang="de-DE" sz="1400" b="1" dirty="0" err="1">
                <a:solidFill>
                  <a:schemeClr val="accent2">
                    <a:lumMod val="75000"/>
                  </a:schemeClr>
                </a:solidFill>
              </a:rPr>
              <a:t>username</a:t>
            </a:r>
            <a:endParaRPr lang="de-D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187624" y="3344093"/>
            <a:ext cx="1157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&lt;─  </a:t>
            </a:r>
            <a:r>
              <a:rPr lang="de-DE" sz="1400" b="1" dirty="0" err="1">
                <a:solidFill>
                  <a:schemeClr val="accent2">
                    <a:lumMod val="75000"/>
                  </a:schemeClr>
                </a:solidFill>
              </a:rPr>
              <a:t>password</a:t>
            </a:r>
            <a:endParaRPr lang="de-D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29878" y="3992165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&lt;─  log in</a:t>
            </a:r>
          </a:p>
        </p:txBody>
      </p:sp>
    </p:spTree>
    <p:extLst>
      <p:ext uri="{BB962C8B-B14F-4D97-AF65-F5344CB8AC3E}">
        <p14:creationId xmlns:p14="http://schemas.microsoft.com/office/powerpoint/2010/main" val="421467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1689FBD-64BC-4D3E-80C9-429E97D0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1" y="1679392"/>
            <a:ext cx="5927005" cy="303063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 err="1"/>
              <a:t>Moodle</a:t>
            </a:r>
            <a:r>
              <a:rPr lang="de-DE" b="0" dirty="0"/>
              <a:t>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771550"/>
            <a:ext cx="9015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To login in </a:t>
            </a:r>
            <a:r>
              <a:rPr lang="en-US" sz="1600" dirty="0" err="1"/>
              <a:t>moodle</a:t>
            </a:r>
            <a:r>
              <a:rPr lang="en-US" sz="1600" dirty="0"/>
              <a:t> click the link below: </a:t>
            </a:r>
          </a:p>
          <a:p>
            <a:pPr marL="342900" indent="-342900"/>
            <a:r>
              <a:rPr lang="de-DE" sz="1600" dirty="0"/>
              <a:t>        </a:t>
            </a:r>
            <a:r>
              <a:rPr lang="de-DE" sz="1600" dirty="0">
                <a:hlinkClick r:id="rId4"/>
              </a:rPr>
              <a:t>https://moodle.whz.de/moodle/login/index.php</a:t>
            </a:r>
            <a:endParaRPr lang="de-DE" sz="1600" dirty="0"/>
          </a:p>
          <a:p>
            <a:pPr marL="342900" indent="-342900"/>
            <a:endParaRPr lang="de-DE" sz="1600" dirty="0"/>
          </a:p>
          <a:p>
            <a:pPr marL="342900" indent="-342900"/>
            <a:r>
              <a:rPr lang="de-DE" sz="1600" dirty="0"/>
              <a:t>2.     </a:t>
            </a:r>
            <a:r>
              <a:rPr lang="en-US" sz="1600" dirty="0"/>
              <a:t>For registration you need your WHZ username and password. Please enter these in the marked fields:</a:t>
            </a:r>
            <a:endParaRPr lang="de-DE" sz="1600" dirty="0">
              <a:solidFill>
                <a:srgbClr val="FF0000"/>
              </a:solidFill>
            </a:endParaRPr>
          </a:p>
          <a:p>
            <a:pPr marL="342900" indent="-342900"/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2164968" y="2780117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&lt;─  </a:t>
            </a:r>
            <a:r>
              <a:rPr lang="de-DE" sz="1400" b="1" dirty="0" err="1">
                <a:solidFill>
                  <a:schemeClr val="accent2">
                    <a:lumMod val="75000"/>
                  </a:schemeClr>
                </a:solidFill>
              </a:rPr>
              <a:t>username</a:t>
            </a:r>
            <a:endParaRPr lang="de-D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07704" y="3232496"/>
            <a:ext cx="1157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&lt;─  </a:t>
            </a:r>
            <a:r>
              <a:rPr lang="de-DE" sz="1400" b="1" dirty="0" err="1">
                <a:solidFill>
                  <a:schemeClr val="accent2">
                    <a:lumMod val="75000"/>
                  </a:schemeClr>
                </a:solidFill>
              </a:rPr>
              <a:t>password</a:t>
            </a:r>
            <a:endParaRPr lang="de-D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Library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771550"/>
            <a:ext cx="64924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Make sure you are connected to Cisco to be able to download </a:t>
            </a:r>
            <a:r>
              <a:rPr lang="en-US" sz="1600" dirty="0" err="1"/>
              <a:t>ebooks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To login in the WHZ library click the link below: </a:t>
            </a:r>
          </a:p>
          <a:p>
            <a:pPr marL="1257300" lvl="2" indent="-342900"/>
            <a:r>
              <a:rPr lang="de-DE" sz="1600" dirty="0">
                <a:hlinkClick r:id="rId3"/>
              </a:rPr>
              <a:t>https://www.whz.de/bib/</a:t>
            </a:r>
            <a:endParaRPr lang="de-DE" sz="1600" dirty="0"/>
          </a:p>
          <a:p>
            <a:pPr marL="342900" indent="-342900"/>
            <a:r>
              <a:rPr lang="de-DE" sz="1600" dirty="0"/>
              <a:t>3. 	</a:t>
            </a:r>
            <a:r>
              <a:rPr lang="en-US" sz="1600" dirty="0"/>
              <a:t>Enter in the search which book you are looking for and press the button</a:t>
            </a:r>
            <a:endParaRPr lang="de-DE" sz="1600" dirty="0"/>
          </a:p>
          <a:p>
            <a:pPr marL="342900" indent="-342900"/>
            <a:endParaRPr lang="de-DE" sz="1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1FC9CA-888C-48CE-A6C5-9A54314D7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1" y="2037137"/>
            <a:ext cx="6847821" cy="2650622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951A7C6-E74B-4370-A8BF-C4D08E596A5A}"/>
              </a:ext>
            </a:extLst>
          </p:cNvPr>
          <p:cNvSpPr/>
          <p:nvPr/>
        </p:nvSpPr>
        <p:spPr>
          <a:xfrm>
            <a:off x="1290772" y="2427734"/>
            <a:ext cx="3353235" cy="2880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DE75F8-39FD-4BFB-895F-75F73A1BEC15}"/>
              </a:ext>
            </a:extLst>
          </p:cNvPr>
          <p:cNvSpPr txBox="1"/>
          <p:nvPr/>
        </p:nvSpPr>
        <p:spPr>
          <a:xfrm>
            <a:off x="4541106" y="2350203"/>
            <a:ext cx="125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&lt;─  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</a:rPr>
              <a:t>search</a:t>
            </a:r>
            <a:endParaRPr lang="de-DE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8127D34-B909-456B-B613-CCD07BCF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CB58-92E5-42D7-89EA-341B3D0A81C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04624BA-388B-4370-9770-A3BD621B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0" dirty="0"/>
              <a:t>Library Guide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8D73C6-5376-4EA7-BE2D-4089667362EE}"/>
              </a:ext>
            </a:extLst>
          </p:cNvPr>
          <p:cNvSpPr txBox="1"/>
          <p:nvPr/>
        </p:nvSpPr>
        <p:spPr>
          <a:xfrm>
            <a:off x="251520" y="748116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de-DE" sz="1800" dirty="0"/>
              <a:t>4. </a:t>
            </a:r>
            <a:r>
              <a:rPr lang="en-US" sz="1800" dirty="0"/>
              <a:t>If there is a blue box with </a:t>
            </a:r>
            <a:r>
              <a:rPr lang="en-US" sz="1800" dirty="0" err="1"/>
              <a:t>Ebook</a:t>
            </a:r>
            <a:r>
              <a:rPr lang="en-US" sz="1800" dirty="0"/>
              <a:t> visible below, click on the title to download it.</a:t>
            </a:r>
          </a:p>
          <a:p>
            <a:pPr marL="342900" indent="-342900"/>
            <a:r>
              <a:rPr lang="en-US" dirty="0"/>
              <a:t>	(You can filter directly for online resources)</a:t>
            </a:r>
            <a:endParaRPr lang="de-DE" sz="1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DDBB281-D881-4BE5-8479-FA6340DA1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434192"/>
            <a:ext cx="7380312" cy="3297798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63EB1A3-A025-492A-876C-8743E958B837}"/>
              </a:ext>
            </a:extLst>
          </p:cNvPr>
          <p:cNvSpPr/>
          <p:nvPr/>
        </p:nvSpPr>
        <p:spPr>
          <a:xfrm>
            <a:off x="3365612" y="4395384"/>
            <a:ext cx="1368151" cy="26459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DEF26D9-3B48-4081-A518-91C1629A02B2}"/>
              </a:ext>
            </a:extLst>
          </p:cNvPr>
          <p:cNvSpPr/>
          <p:nvPr/>
        </p:nvSpPr>
        <p:spPr>
          <a:xfrm>
            <a:off x="3419872" y="3106316"/>
            <a:ext cx="3168352" cy="3898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16A8392-FBD6-44C6-89C3-4F366EF68006}"/>
              </a:ext>
            </a:extLst>
          </p:cNvPr>
          <p:cNvSpPr/>
          <p:nvPr/>
        </p:nvSpPr>
        <p:spPr>
          <a:xfrm>
            <a:off x="559716" y="2974017"/>
            <a:ext cx="1636020" cy="26459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95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Library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28F05B2-96BE-4EBB-BB9B-689972F32B80}"/>
              </a:ext>
            </a:extLst>
          </p:cNvPr>
          <p:cNvSpPr txBox="1"/>
          <p:nvPr/>
        </p:nvSpPr>
        <p:spPr>
          <a:xfrm>
            <a:off x="611560" y="1005946"/>
            <a:ext cx="3456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de-DE" dirty="0"/>
              <a:t>5</a:t>
            </a:r>
            <a:r>
              <a:rPr lang="de-DE" sz="1800" dirty="0"/>
              <a:t>. </a:t>
            </a:r>
            <a:r>
              <a:rPr lang="en-US" dirty="0"/>
              <a:t>Click below at online on full text</a:t>
            </a:r>
            <a:endParaRPr lang="de-DE" sz="1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045F4B-7D2C-4E70-8096-BE29F63CF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748328"/>
            <a:ext cx="4248472" cy="398366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65D3AD8-311E-424F-82D1-ACF8C04C1D66}"/>
              </a:ext>
            </a:extLst>
          </p:cNvPr>
          <p:cNvSpPr/>
          <p:nvPr/>
        </p:nvSpPr>
        <p:spPr>
          <a:xfrm>
            <a:off x="5508104" y="4096778"/>
            <a:ext cx="1656184" cy="41918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083057C-E65D-467D-BB09-965695B01CEF}"/>
              </a:ext>
            </a:extLst>
          </p:cNvPr>
          <p:cNvSpPr txBox="1"/>
          <p:nvPr/>
        </p:nvSpPr>
        <p:spPr>
          <a:xfrm>
            <a:off x="5893814" y="4121706"/>
            <a:ext cx="125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&lt;─  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</a:rPr>
              <a:t>full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800" b="1" dirty="0" err="1">
                <a:solidFill>
                  <a:schemeClr val="accent2">
                    <a:lumMod val="75000"/>
                  </a:schemeClr>
                </a:solidFill>
              </a:rPr>
              <a:t>text</a:t>
            </a:r>
            <a:endParaRPr lang="de-DE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A77BF0-A1CF-49C8-8AFB-7AB52343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CB58-92E5-42D7-89EA-341B3D0A81C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1875D9-C498-463F-99FB-03852BE0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0" dirty="0"/>
              <a:t>Library Guide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8F3003-D5D0-44B9-B301-374DA270EE6C}"/>
              </a:ext>
            </a:extLst>
          </p:cNvPr>
          <p:cNvSpPr txBox="1"/>
          <p:nvPr/>
        </p:nvSpPr>
        <p:spPr>
          <a:xfrm>
            <a:off x="107504" y="843558"/>
            <a:ext cx="8856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dirty="0"/>
              <a:t>6. Click Download PDF on the publisher's page to download the </a:t>
            </a:r>
            <a:r>
              <a:rPr lang="en-US" dirty="0" err="1"/>
              <a:t>ebook</a:t>
            </a:r>
            <a:r>
              <a:rPr lang="en-US" dirty="0"/>
              <a:t>.</a:t>
            </a:r>
            <a:endParaRPr lang="de-DE" sz="18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458469D-3E9A-40D7-9C27-DBA9EC13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03598"/>
            <a:ext cx="6643301" cy="3448431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88CB475-AE10-4F53-A115-C1CD005A8B1B}"/>
              </a:ext>
            </a:extLst>
          </p:cNvPr>
          <p:cNvSpPr/>
          <p:nvPr/>
        </p:nvSpPr>
        <p:spPr>
          <a:xfrm>
            <a:off x="2627784" y="4299942"/>
            <a:ext cx="1440160" cy="36390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26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Cisco Download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496" y="77155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dirty="0"/>
              <a:t>3.    </a:t>
            </a:r>
            <a:r>
              <a:rPr lang="en-US" sz="1600" dirty="0"/>
              <a:t>After successful registration, you will be forwarded directly to the Cisco download. Please download Cisco depending on the operating system of your PC.</a:t>
            </a:r>
            <a:r>
              <a:rPr lang="de-DE" sz="1600" dirty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12" y="1437953"/>
            <a:ext cx="7909404" cy="226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hteck 13"/>
          <p:cNvSpPr/>
          <p:nvPr/>
        </p:nvSpPr>
        <p:spPr>
          <a:xfrm>
            <a:off x="3491880" y="1563638"/>
            <a:ext cx="16561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347864" y="1851670"/>
            <a:ext cx="16561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763688" y="1491630"/>
            <a:ext cx="1721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&lt;─  </a:t>
            </a:r>
            <a:r>
              <a:rPr lang="de-DE" sz="1400" b="1" dirty="0" err="1">
                <a:solidFill>
                  <a:schemeClr val="accent2">
                    <a:lumMod val="75000"/>
                  </a:schemeClr>
                </a:solidFill>
              </a:rPr>
              <a:t>operating</a:t>
            </a: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accent2">
                    <a:lumMod val="75000"/>
                  </a:schemeClr>
                </a:solidFill>
              </a:rPr>
              <a:t>system</a:t>
            </a:r>
            <a:endParaRPr lang="de-D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3528" y="3651870"/>
            <a:ext cx="649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If you want to download Cisco on your mobile device, please use App-Store.</a:t>
            </a:r>
            <a:endParaRPr lang="de-DE" sz="1600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5220072" y="1995686"/>
            <a:ext cx="50405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5220072" y="2355726"/>
            <a:ext cx="50405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220072" y="3003798"/>
            <a:ext cx="50405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7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Cisco Download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496" y="77155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de-DE" sz="1600" dirty="0"/>
              <a:t>Open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downloaded</a:t>
            </a:r>
            <a:r>
              <a:rPr lang="de-DE" sz="1600" dirty="0"/>
              <a:t> </a:t>
            </a:r>
            <a:r>
              <a:rPr lang="de-DE" sz="1600" dirty="0" err="1"/>
              <a:t>file</a:t>
            </a:r>
            <a:endParaRPr lang="de-DE" sz="1600" dirty="0"/>
          </a:p>
          <a:p>
            <a:pPr marL="342900" indent="-342900">
              <a:buAutoNum type="arabicPeriod" startAt="4"/>
            </a:pPr>
            <a:r>
              <a:rPr lang="en-US" sz="1600" dirty="0"/>
              <a:t>In the pop-up window press the “</a:t>
            </a:r>
            <a:r>
              <a:rPr lang="de-DE" sz="1600" dirty="0"/>
              <a:t>Next</a:t>
            </a:r>
            <a:r>
              <a:rPr lang="en-US" sz="1600" dirty="0"/>
              <a:t>" button</a:t>
            </a:r>
            <a:endParaRPr lang="de-DE" sz="1600" dirty="0"/>
          </a:p>
          <a:p>
            <a:pPr marL="342900" indent="-342900">
              <a:buAutoNum type="arabicPeriod" startAt="4"/>
            </a:pPr>
            <a:endParaRPr lang="de-DE" sz="1600" dirty="0"/>
          </a:p>
        </p:txBody>
      </p:sp>
      <p:sp>
        <p:nvSpPr>
          <p:cNvPr id="14" name="Rechteck 13"/>
          <p:cNvSpPr/>
          <p:nvPr/>
        </p:nvSpPr>
        <p:spPr>
          <a:xfrm>
            <a:off x="3491880" y="1563638"/>
            <a:ext cx="16561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347864" y="1851670"/>
            <a:ext cx="16561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04" y="1491630"/>
            <a:ext cx="8246252" cy="29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Gerade Verbindung mit Pfeil 15"/>
          <p:cNvCxnSpPr/>
          <p:nvPr/>
        </p:nvCxnSpPr>
        <p:spPr>
          <a:xfrm flipH="1">
            <a:off x="5220072" y="3363838"/>
            <a:ext cx="28803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7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Cisco Download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496" y="77155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dirty="0"/>
              <a:t>6.   </a:t>
            </a:r>
            <a:r>
              <a:rPr lang="en-US" sz="1600" dirty="0"/>
              <a:t>Select the option "I accept the terms in the License Agreement" and click "Next“</a:t>
            </a:r>
            <a:endParaRPr lang="de-DE" sz="1600" dirty="0"/>
          </a:p>
          <a:p>
            <a:pPr marL="342900" indent="-342900"/>
            <a:endParaRPr lang="de-DE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09" y="1131590"/>
            <a:ext cx="69248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Gerade Verbindung mit Pfeil 11"/>
          <p:cNvCxnSpPr/>
          <p:nvPr/>
        </p:nvCxnSpPr>
        <p:spPr>
          <a:xfrm flipH="1">
            <a:off x="5076056" y="3003798"/>
            <a:ext cx="28803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2483768" y="3003798"/>
            <a:ext cx="50405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7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Cisco Download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496" y="77155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dirty="0"/>
              <a:t>7.   </a:t>
            </a:r>
            <a:r>
              <a:rPr lang="en-US" sz="1600" dirty="0"/>
              <a:t> Click “Install“ and wait until the installation is complete</a:t>
            </a:r>
            <a:endParaRPr lang="de-DE" sz="1600" dirty="0"/>
          </a:p>
          <a:p>
            <a:pPr marL="342900" indent="-342900"/>
            <a:endParaRPr lang="de-DE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47456"/>
            <a:ext cx="6552728" cy="349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Gerade Verbindung mit Pfeil 10"/>
          <p:cNvCxnSpPr/>
          <p:nvPr/>
        </p:nvCxnSpPr>
        <p:spPr>
          <a:xfrm flipH="1">
            <a:off x="5220072" y="3075806"/>
            <a:ext cx="28803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7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Cisco Download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496" y="77155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dirty="0"/>
              <a:t>8.   </a:t>
            </a:r>
            <a:r>
              <a:rPr lang="en-US" sz="1600" dirty="0"/>
              <a:t> Click the button “Finish“. </a:t>
            </a:r>
            <a:endParaRPr lang="de-DE" sz="1600" dirty="0"/>
          </a:p>
          <a:p>
            <a:pPr marL="342900" indent="-342900"/>
            <a:endParaRPr lang="de-DE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33872"/>
            <a:ext cx="6971382" cy="35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Gerade Verbindung mit Pfeil 9"/>
          <p:cNvCxnSpPr/>
          <p:nvPr/>
        </p:nvCxnSpPr>
        <p:spPr>
          <a:xfrm flipH="1">
            <a:off x="5364088" y="3147814"/>
            <a:ext cx="28803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7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Cisco Download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496" y="77155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dirty="0"/>
              <a:t>9.    </a:t>
            </a:r>
            <a:r>
              <a:rPr lang="en-US" sz="1600" dirty="0"/>
              <a:t>Retrieve Cisco on your PC and click “Connect”</a:t>
            </a:r>
            <a:endParaRPr lang="de-DE" sz="1600" dirty="0"/>
          </a:p>
          <a:p>
            <a:pPr marL="342900" indent="-342900"/>
            <a:endParaRPr lang="de-DE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81" y="1131590"/>
            <a:ext cx="7762603" cy="327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Gerade Verbindung mit Pfeil 10"/>
          <p:cNvCxnSpPr/>
          <p:nvPr/>
        </p:nvCxnSpPr>
        <p:spPr>
          <a:xfrm flipH="1">
            <a:off x="7524328" y="3363838"/>
            <a:ext cx="28803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7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Cisco Download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496" y="77155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dirty="0"/>
              <a:t>10. </a:t>
            </a:r>
            <a:r>
              <a:rPr lang="en-US" sz="1600" dirty="0"/>
              <a:t>Select "2FullTunnel" in the pop-up window and fill in your username and password</a:t>
            </a:r>
            <a:endParaRPr lang="de-DE" sz="1600" dirty="0"/>
          </a:p>
          <a:p>
            <a:pPr marL="342900" indent="-342900"/>
            <a:endParaRPr lang="de-DE" sz="16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7524328" y="3363838"/>
            <a:ext cx="28803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42355"/>
            <a:ext cx="8306260" cy="34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Gerade Verbindung mit Pfeil 9"/>
          <p:cNvCxnSpPr/>
          <p:nvPr/>
        </p:nvCxnSpPr>
        <p:spPr>
          <a:xfrm>
            <a:off x="2699792" y="3651870"/>
            <a:ext cx="50405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699792" y="3219822"/>
            <a:ext cx="50405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2699792" y="3435846"/>
            <a:ext cx="50405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3779912" y="3147814"/>
            <a:ext cx="151216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67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D228CB-0C74-4230-9621-AD4EF6491F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79635" y="5399664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8FB9F-8876-46E4-8BB9-59B5038BB0A0}" type="datetime1">
              <a:rPr lang="de-DE" smtClean="0"/>
              <a:pPr/>
              <a:t>07.07.2026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16D62D-1C01-4502-8EFF-9514F02B3A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71334" y="5402689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Prof. Dr. Bernd Zirkler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C612EB-9439-4DC4-8B70-FE79FF5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45F04-CF4F-47AE-9523-7B01073B62B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67BE0E-0B0E-4562-9280-B60D25F4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08000"/>
            <a:ext cx="8640960" cy="565571"/>
          </a:xfrm>
        </p:spPr>
        <p:txBody>
          <a:bodyPr vert="horz">
            <a:noAutofit/>
          </a:bodyPr>
          <a:lstStyle/>
          <a:p>
            <a:pPr algn="ctr"/>
            <a:r>
              <a:rPr lang="de-DE" b="0" dirty="0"/>
              <a:t>Cisco Download Guide</a:t>
            </a:r>
            <a:endParaRPr lang="de-DE" u="sng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496" y="77155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1600" dirty="0"/>
              <a:t>11.   </a:t>
            </a:r>
            <a:r>
              <a:rPr lang="en-US" sz="1600" dirty="0"/>
              <a:t>You are successfully connected. To disconnect click "disconnect".</a:t>
            </a:r>
            <a:endParaRPr lang="de-DE" sz="1600" dirty="0"/>
          </a:p>
          <a:p>
            <a:pPr marL="342900" indent="-342900"/>
            <a:endParaRPr lang="de-DE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03598"/>
            <a:ext cx="7704856" cy="31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4673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7&quot;&gt;&lt;elem m_fUsage=&quot;3.12887167161944335092E+00&quot;&gt;&lt;m_msothmcolidx val=&quot;0&quot;/&gt;&lt;m_rgb r=&quot;9D&quot; g=&quot;39&quot; b=&quot;2E&quot;/&gt;&lt;/elem&gt;&lt;elem m_fUsage=&quot;2.28742048900000050082E+00&quot;&gt;&lt;m_msothmcolidx val=&quot;0&quot;/&gt;&lt;m_rgb r=&quot;CF&quot; g=&quot;E9&quot; b=&quot;E1&quot;/&gt;&lt;/elem&gt;&lt;elem m_fUsage=&quot;1.60022790000000014743E+00&quot;&gt;&lt;m_msothmcolidx val=&quot;0&quot;/&gt;&lt;m_rgb r=&quot;F2&quot; g=&quot;F2&quot; b=&quot;F2&quot;/&gt;&lt;/elem&gt;&lt;elem m_fUsage=&quot;5.39366389897198539316E-01&quot;&gt;&lt;m_msothmcolidx val=&quot;0&quot;/&gt;&lt;m_rgb r=&quot;00&quot; g=&quot;3B&quot; b=&quot;6F&quot;/&gt;&lt;/elem&gt;&lt;elem m_fUsage=&quot;4.49201353477665932257E-01&quot;&gt;&lt;m_msothmcolidx val=&quot;0&quot;/&gt;&lt;m_rgb r=&quot;C9&quot; g=&quot;D0&quot; b=&quot;CB&quot;/&gt;&lt;/elem&gt;&lt;elem m_fUsage=&quot;4.30467210000000155556E-01&quot;&gt;&lt;m_msothmcolidx val=&quot;0&quot;/&gt;&lt;m_rgb r=&quot;B7&quot; g=&quot;D1&quot; b=&quot;ED&quot;/&gt;&lt;/elem&gt;&lt;elem m_fUsage=&quot;3.48678440100000153201E-01&quot;&gt;&lt;m_msothmcolidx val=&quot;0&quot;/&gt;&lt;m_rgb r=&quot;E1&quot; g=&quot;EA&quot; b=&quot;CE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Jjv4M_emRMceNxGGwrd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8gK05skTQ.soeHThfy5bg"/>
</p:tagLst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B6F"/>
      </a:hlink>
      <a:folHlink>
        <a:srgbClr val="003B6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Bildschirmpräsentation (16:9)</PresentationFormat>
  <Paragraphs>98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Larissa</vt:lpstr>
      <vt:lpstr>Cisco Download Guide</vt:lpstr>
      <vt:lpstr>Cisco Download Guide</vt:lpstr>
      <vt:lpstr>Cisco Download Guide</vt:lpstr>
      <vt:lpstr>Cisco Download Guide</vt:lpstr>
      <vt:lpstr>Cisco Download Guide</vt:lpstr>
      <vt:lpstr>Cisco Download Guide</vt:lpstr>
      <vt:lpstr>Cisco Download Guide</vt:lpstr>
      <vt:lpstr>Cisco Download Guide</vt:lpstr>
      <vt:lpstr>Cisco Download Guide</vt:lpstr>
      <vt:lpstr>Moodle Guide</vt:lpstr>
      <vt:lpstr>Library Guide</vt:lpstr>
      <vt:lpstr>Library Guide</vt:lpstr>
      <vt:lpstr>Library Guide</vt:lpstr>
      <vt:lpstr>Library Guide</vt:lpstr>
    </vt:vector>
  </TitlesOfParts>
  <Company>Westsächsische Hochschule Zwickau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Informationsflyer_Control Corona</dc:title>
  <dc:creator>Bernd Zirkler</dc:creator>
  <cp:lastModifiedBy>Aidana.Kengessova</cp:lastModifiedBy>
  <cp:revision>2379</cp:revision>
  <dcterms:created xsi:type="dcterms:W3CDTF">2017-12-07T08:38:49Z</dcterms:created>
  <dcterms:modified xsi:type="dcterms:W3CDTF">2026-07-07T10:04:01Z</dcterms:modified>
</cp:coreProperties>
</file>