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9" r:id="rId2"/>
    <p:sldId id="274" r:id="rId3"/>
    <p:sldId id="278" r:id="rId4"/>
    <p:sldId id="279" r:id="rId5"/>
    <p:sldId id="263" r:id="rId6"/>
    <p:sldId id="282" r:id="rId7"/>
    <p:sldId id="281" r:id="rId8"/>
    <p:sldId id="285" r:id="rId9"/>
    <p:sldId id="284" r:id="rId10"/>
    <p:sldId id="266" r:id="rId11"/>
    <p:sldId id="277" r:id="rId12"/>
    <p:sldId id="292" r:id="rId1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6F"/>
    <a:srgbClr val="9D392E"/>
    <a:srgbClr val="C9D0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95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8" d="100"/>
          <a:sy n="98" d="100"/>
        </p:scale>
        <p:origin x="-356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zw.fh-zwickau.de\Mitarbeiter-Rektorat$\Rektorat\Uebergabe-Rektorat-Neu\PROREKTORATE\PF\Forschungsbilanz%20ab%202006\Forschungsbilanz%202017\Statistik_Promotionen.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Arbeitsblat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9D392E"/>
              </a:solidFill>
              <a:ln w="19050">
                <a:solidFill>
                  <a:schemeClr val="lt1"/>
                </a:solidFill>
              </a:ln>
              <a:effectLst/>
            </c:spPr>
            <c:extLst>
              <c:ext xmlns:c16="http://schemas.microsoft.com/office/drawing/2014/chart" uri="{C3380CC4-5D6E-409C-BE32-E72D297353CC}">
                <c16:uniqueId val="{00000001-4A9E-4D3A-A1B1-172183D62596}"/>
              </c:ext>
            </c:extLst>
          </c:dPt>
          <c:dPt>
            <c:idx val="1"/>
            <c:bubble3D val="0"/>
            <c:spPr>
              <a:solidFill>
                <a:srgbClr val="003B6F"/>
              </a:solidFill>
              <a:ln w="19050">
                <a:solidFill>
                  <a:schemeClr val="lt1"/>
                </a:solidFill>
              </a:ln>
              <a:effectLst/>
            </c:spPr>
            <c:extLst>
              <c:ext xmlns:c16="http://schemas.microsoft.com/office/drawing/2014/chart" uri="{C3380CC4-5D6E-409C-BE32-E72D297353CC}">
                <c16:uniqueId val="{00000003-4A9E-4D3A-A1B1-172183D6259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A9E-4D3A-A1B1-172183D62596}"/>
              </c:ext>
            </c:extLst>
          </c:dPt>
          <c:cat>
            <c:strRef>
              <c:f>Promotionen!$C$36:$C$38</c:f>
              <c:strCache>
                <c:ptCount val="3"/>
                <c:pt idx="0">
                  <c:v>Wirtschaft</c:v>
                </c:pt>
                <c:pt idx="1">
                  <c:v>Technik</c:v>
                </c:pt>
                <c:pt idx="2">
                  <c:v>Lebensqualität</c:v>
                </c:pt>
              </c:strCache>
            </c:strRef>
          </c:cat>
          <c:val>
            <c:numRef>
              <c:f>Promotionen!$D$36:$D$38</c:f>
              <c:numCache>
                <c:formatCode>General</c:formatCode>
                <c:ptCount val="3"/>
                <c:pt idx="0">
                  <c:v>19</c:v>
                </c:pt>
                <c:pt idx="1">
                  <c:v>57</c:v>
                </c:pt>
                <c:pt idx="2">
                  <c:v>25</c:v>
                </c:pt>
              </c:numCache>
            </c:numRef>
          </c:val>
          <c:extLst>
            <c:ext xmlns:c16="http://schemas.microsoft.com/office/drawing/2014/chart" uri="{C3380CC4-5D6E-409C-BE32-E72D297353CC}">
              <c16:uniqueId val="{00000006-4A9E-4D3A-A1B1-172183D6259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7092163583328179"/>
          <c:y val="0"/>
          <c:w val="0.32645029099040801"/>
          <c:h val="0.8955912967342253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dirty="0" err="1" smtClean="0">
                <a:solidFill>
                  <a:srgbClr val="003B6F"/>
                </a:solidFill>
              </a:rPr>
              <a:t>Forschungseinnahmen</a:t>
            </a:r>
            <a:r>
              <a:rPr lang="en-US" dirty="0" smtClean="0">
                <a:solidFill>
                  <a:srgbClr val="003B6F"/>
                </a:solidFill>
              </a:rPr>
              <a:t> </a:t>
            </a:r>
            <a:r>
              <a:rPr lang="en-US" dirty="0">
                <a:solidFill>
                  <a:srgbClr val="003B6F"/>
                </a:solidFill>
              </a:rPr>
              <a:t>2005-2017 </a:t>
            </a:r>
          </a:p>
          <a:p>
            <a:pPr algn="l">
              <a:defRPr/>
            </a:pPr>
            <a:r>
              <a:rPr lang="en-US" sz="1100" b="0" dirty="0">
                <a:solidFill>
                  <a:srgbClr val="003B6F"/>
                </a:solidFill>
              </a:rPr>
              <a:t>in Mio. €, </a:t>
            </a:r>
            <a:r>
              <a:rPr lang="en-US" sz="1100" b="0" dirty="0" err="1">
                <a:solidFill>
                  <a:srgbClr val="003B6F"/>
                </a:solidFill>
              </a:rPr>
              <a:t>inkl</a:t>
            </a:r>
            <a:r>
              <a:rPr lang="en-US" sz="1100" b="0" dirty="0">
                <a:solidFill>
                  <a:srgbClr val="003B6F"/>
                </a:solidFill>
              </a:rPr>
              <a:t>. FTZ </a:t>
            </a:r>
            <a:r>
              <a:rPr lang="en-US" sz="1100" b="0" dirty="0" err="1">
                <a:solidFill>
                  <a:srgbClr val="003B6F"/>
                </a:solidFill>
              </a:rPr>
              <a:t>e.V</a:t>
            </a:r>
            <a:r>
              <a:rPr lang="en-US" sz="1100" b="0" dirty="0" smtClean="0">
                <a:solidFill>
                  <a:srgbClr val="003B6F"/>
                </a:solidFill>
              </a:rPr>
              <a:t>.</a:t>
            </a:r>
          </a:p>
          <a:p>
            <a:pPr algn="l">
              <a:defRPr/>
            </a:pPr>
            <a:endParaRPr lang="en-US" sz="1100" b="0" dirty="0"/>
          </a:p>
        </c:rich>
      </c:tx>
      <c:layout>
        <c:manualLayout>
          <c:xMode val="edge"/>
          <c:yMode val="edge"/>
          <c:x val="2.4555555555555567E-2"/>
          <c:y val="2.3148148148148147E-2"/>
        </c:manualLayout>
      </c:layout>
      <c:overlay val="0"/>
    </c:title>
    <c:autoTitleDeleted val="0"/>
    <c:plotArea>
      <c:layout/>
      <c:barChart>
        <c:barDir val="col"/>
        <c:grouping val="clustered"/>
        <c:varyColors val="0"/>
        <c:ser>
          <c:idx val="0"/>
          <c:order val="0"/>
          <c:tx>
            <c:strRef>
              <c:f>Entw.DM_VZÄ!$Q$29</c:f>
              <c:strCache>
                <c:ptCount val="1"/>
                <c:pt idx="0">
                  <c:v>DM</c:v>
                </c:pt>
              </c:strCache>
            </c:strRef>
          </c:tx>
          <c:spPr>
            <a:solidFill>
              <a:srgbClr val="003B6F"/>
            </a:solidFill>
          </c:spPr>
          <c:invertIfNegative val="0"/>
          <c:dPt>
            <c:idx val="11"/>
            <c:invertIfNegative val="0"/>
            <c:bubble3D val="0"/>
            <c:spPr>
              <a:solidFill>
                <a:srgbClr val="003B6F"/>
              </a:solidFill>
            </c:spPr>
            <c:extLst>
              <c:ext xmlns:c16="http://schemas.microsoft.com/office/drawing/2014/chart" uri="{C3380CC4-5D6E-409C-BE32-E72D297353CC}">
                <c16:uniqueId val="{00000001-02AB-47EF-85BE-4291A6340C27}"/>
              </c:ext>
            </c:extLst>
          </c:dPt>
          <c:dPt>
            <c:idx val="12"/>
            <c:invertIfNegative val="0"/>
            <c:bubble3D val="0"/>
            <c:spPr>
              <a:solidFill>
                <a:srgbClr val="9D392E"/>
              </a:solidFill>
            </c:spPr>
            <c:extLst>
              <c:ext xmlns:c16="http://schemas.microsoft.com/office/drawing/2014/chart" uri="{C3380CC4-5D6E-409C-BE32-E72D297353CC}">
                <c16:uniqueId val="{00000003-02AB-47EF-85BE-4291A6340C27}"/>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Entw.DM_VZÄ!$O$33:$O$45</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Entw.DM_VZÄ!$Q$33:$Q$45</c:f>
              <c:numCache>
                <c:formatCode>0.00</c:formatCode>
                <c:ptCount val="13"/>
                <c:pt idx="0">
                  <c:v>2.9329999999999998</c:v>
                </c:pt>
                <c:pt idx="1">
                  <c:v>3.2290000000000001</c:v>
                </c:pt>
                <c:pt idx="2">
                  <c:v>4.55306151</c:v>
                </c:pt>
                <c:pt idx="3">
                  <c:v>5.1695408900000004</c:v>
                </c:pt>
                <c:pt idx="4" formatCode="#,##0.000">
                  <c:v>5.6029999999999998</c:v>
                </c:pt>
                <c:pt idx="5">
                  <c:v>5.7290000000000001</c:v>
                </c:pt>
                <c:pt idx="6" formatCode="General">
                  <c:v>7.82</c:v>
                </c:pt>
                <c:pt idx="7">
                  <c:v>6.2</c:v>
                </c:pt>
                <c:pt idx="8" formatCode="General">
                  <c:v>7.21</c:v>
                </c:pt>
                <c:pt idx="9" formatCode="General">
                  <c:v>8.620000000000001</c:v>
                </c:pt>
                <c:pt idx="10" formatCode="General">
                  <c:v>9.07</c:v>
                </c:pt>
                <c:pt idx="11" formatCode="General">
                  <c:v>9.6999999999999993</c:v>
                </c:pt>
                <c:pt idx="12" formatCode="General">
                  <c:v>9.85</c:v>
                </c:pt>
              </c:numCache>
            </c:numRef>
          </c:val>
          <c:extLst>
            <c:ext xmlns:c16="http://schemas.microsoft.com/office/drawing/2014/chart" uri="{C3380CC4-5D6E-409C-BE32-E72D297353CC}">
              <c16:uniqueId val="{00000004-02AB-47EF-85BE-4291A6340C27}"/>
            </c:ext>
          </c:extLst>
        </c:ser>
        <c:dLbls>
          <c:showLegendKey val="0"/>
          <c:showVal val="0"/>
          <c:showCatName val="0"/>
          <c:showSerName val="0"/>
          <c:showPercent val="0"/>
          <c:showBubbleSize val="0"/>
        </c:dLbls>
        <c:gapWidth val="150"/>
        <c:axId val="108456960"/>
        <c:axId val="108458752"/>
      </c:barChart>
      <c:catAx>
        <c:axId val="108456960"/>
        <c:scaling>
          <c:orientation val="minMax"/>
        </c:scaling>
        <c:delete val="0"/>
        <c:axPos val="b"/>
        <c:numFmt formatCode="General" sourceLinked="1"/>
        <c:majorTickMark val="out"/>
        <c:minorTickMark val="none"/>
        <c:tickLblPos val="nextTo"/>
        <c:crossAx val="108458752"/>
        <c:crossesAt val="0"/>
        <c:auto val="1"/>
        <c:lblAlgn val="ctr"/>
        <c:lblOffset val="100"/>
        <c:noMultiLvlLbl val="0"/>
      </c:catAx>
      <c:valAx>
        <c:axId val="108458752"/>
        <c:scaling>
          <c:orientation val="minMax"/>
        </c:scaling>
        <c:delete val="1"/>
        <c:axPos val="l"/>
        <c:numFmt formatCode="0.00" sourceLinked="1"/>
        <c:majorTickMark val="out"/>
        <c:minorTickMark val="none"/>
        <c:tickLblPos val="nextTo"/>
        <c:crossAx val="10845696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1800" b="1" i="0" baseline="0" dirty="0" err="1" smtClean="0">
                <a:solidFill>
                  <a:srgbClr val="003B6F"/>
                </a:solidFill>
                <a:effectLst/>
              </a:rPr>
              <a:t>Forschungseinnahmen</a:t>
            </a:r>
            <a:r>
              <a:rPr lang="en-US" sz="1800" b="1" i="0" baseline="0" dirty="0" smtClean="0">
                <a:solidFill>
                  <a:srgbClr val="003B6F"/>
                </a:solidFill>
                <a:effectLst/>
              </a:rPr>
              <a:t> / Professor </a:t>
            </a:r>
            <a:endParaRPr lang="de-DE" dirty="0" smtClean="0">
              <a:solidFill>
                <a:srgbClr val="003B6F"/>
              </a:solidFill>
              <a:effectLst/>
            </a:endParaRPr>
          </a:p>
          <a:p>
            <a:pPr algn="l">
              <a:defRPr/>
            </a:pPr>
            <a:r>
              <a:rPr lang="en-US" sz="1800" b="1" i="0" baseline="0" dirty="0" smtClean="0">
                <a:solidFill>
                  <a:srgbClr val="003B6F"/>
                </a:solidFill>
                <a:effectLst/>
              </a:rPr>
              <a:t>in </a:t>
            </a:r>
            <a:r>
              <a:rPr lang="en-US" sz="1800" b="1" i="0" baseline="0" dirty="0" err="1" smtClean="0">
                <a:solidFill>
                  <a:srgbClr val="003B6F"/>
                </a:solidFill>
                <a:effectLst/>
              </a:rPr>
              <a:t>tausend</a:t>
            </a:r>
            <a:r>
              <a:rPr lang="en-US" sz="1800" b="1" i="0" baseline="0" dirty="0" smtClean="0">
                <a:solidFill>
                  <a:srgbClr val="003B6F"/>
                </a:solidFill>
                <a:effectLst/>
              </a:rPr>
              <a:t> Euro</a:t>
            </a:r>
            <a:endParaRPr lang="de-DE" dirty="0" smtClean="0">
              <a:solidFill>
                <a:srgbClr val="003B6F"/>
              </a:solidFill>
              <a:effectLst/>
            </a:endParaRPr>
          </a:p>
          <a:p>
            <a:pPr algn="l">
              <a:defRPr/>
            </a:pPr>
            <a:endParaRPr lang="en-US" b="0" dirty="0">
              <a:solidFill>
                <a:srgbClr val="003B6F"/>
              </a:solidFill>
            </a:endParaRPr>
          </a:p>
        </c:rich>
      </c:tx>
      <c:layout>
        <c:manualLayout>
          <c:xMode val="edge"/>
          <c:yMode val="edge"/>
          <c:x val="4.0409556313993185E-2"/>
          <c:y val="4.8404840484048403E-2"/>
        </c:manualLayout>
      </c:layout>
      <c:overlay val="0"/>
    </c:title>
    <c:autoTitleDeleted val="0"/>
    <c:plotArea>
      <c:layout/>
      <c:barChart>
        <c:barDir val="col"/>
        <c:grouping val="clustered"/>
        <c:varyColors val="0"/>
        <c:ser>
          <c:idx val="1"/>
          <c:order val="0"/>
          <c:tx>
            <c:strRef>
              <c:f>DM!$B$25</c:f>
              <c:strCache>
                <c:ptCount val="1"/>
                <c:pt idx="0">
                  <c:v>DM/Prof.</c:v>
                </c:pt>
              </c:strCache>
            </c:strRef>
          </c:tx>
          <c:spPr>
            <a:solidFill>
              <a:srgbClr val="003B6F"/>
            </a:solidFill>
          </c:spPr>
          <c:invertIfNegative val="0"/>
          <c:dPt>
            <c:idx val="8"/>
            <c:invertIfNegative val="0"/>
            <c:bubble3D val="0"/>
            <c:spPr>
              <a:solidFill>
                <a:srgbClr val="9D392E"/>
              </a:solidFill>
            </c:spPr>
            <c:extLst>
              <c:ext xmlns:c16="http://schemas.microsoft.com/office/drawing/2014/chart" uri="{C3380CC4-5D6E-409C-BE32-E72D297353CC}">
                <c16:uniqueId val="{00000001-BCD1-4CA9-9473-BAC0D7A96CD8}"/>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DM!$A$26:$A$34</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DM!$B$26:$B$34</c:f>
              <c:numCache>
                <c:formatCode>#,##0</c:formatCode>
                <c:ptCount val="9"/>
                <c:pt idx="0">
                  <c:v>35002</c:v>
                </c:pt>
                <c:pt idx="1">
                  <c:v>35812</c:v>
                </c:pt>
                <c:pt idx="2">
                  <c:v>46375</c:v>
                </c:pt>
                <c:pt idx="3">
                  <c:v>39000</c:v>
                </c:pt>
                <c:pt idx="4">
                  <c:v>45062</c:v>
                </c:pt>
                <c:pt idx="5">
                  <c:v>57086</c:v>
                </c:pt>
                <c:pt idx="6">
                  <c:v>60901</c:v>
                </c:pt>
                <c:pt idx="7">
                  <c:v>61797</c:v>
                </c:pt>
                <c:pt idx="8">
                  <c:v>63158</c:v>
                </c:pt>
              </c:numCache>
            </c:numRef>
          </c:val>
          <c:extLst>
            <c:ext xmlns:c16="http://schemas.microsoft.com/office/drawing/2014/chart" uri="{C3380CC4-5D6E-409C-BE32-E72D297353CC}">
              <c16:uniqueId val="{00000002-BCD1-4CA9-9473-BAC0D7A96CD8}"/>
            </c:ext>
          </c:extLst>
        </c:ser>
        <c:dLbls>
          <c:showLegendKey val="0"/>
          <c:showVal val="0"/>
          <c:showCatName val="0"/>
          <c:showSerName val="0"/>
          <c:showPercent val="0"/>
          <c:showBubbleSize val="0"/>
        </c:dLbls>
        <c:gapWidth val="150"/>
        <c:axId val="115261440"/>
        <c:axId val="115262976"/>
      </c:barChart>
      <c:catAx>
        <c:axId val="115261440"/>
        <c:scaling>
          <c:orientation val="minMax"/>
        </c:scaling>
        <c:delete val="0"/>
        <c:axPos val="b"/>
        <c:numFmt formatCode="General" sourceLinked="1"/>
        <c:majorTickMark val="out"/>
        <c:minorTickMark val="none"/>
        <c:tickLblPos val="nextTo"/>
        <c:crossAx val="115262976"/>
        <c:crosses val="autoZero"/>
        <c:auto val="1"/>
        <c:lblAlgn val="ctr"/>
        <c:lblOffset val="100"/>
        <c:noMultiLvlLbl val="0"/>
      </c:catAx>
      <c:valAx>
        <c:axId val="115262976"/>
        <c:scaling>
          <c:orientation val="minMax"/>
        </c:scaling>
        <c:delete val="1"/>
        <c:axPos val="l"/>
        <c:numFmt formatCode="#,##0" sourceLinked="1"/>
        <c:majorTickMark val="out"/>
        <c:minorTickMark val="none"/>
        <c:tickLblPos val="nextTo"/>
        <c:crossAx val="115261440"/>
        <c:crosses val="autoZero"/>
        <c:crossBetween val="between"/>
        <c:dispUnits>
          <c:builtInUnit val="thousands"/>
          <c:dispUnitsLbl>
            <c:layout/>
          </c:dispUnitsLbl>
        </c:dispUnits>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DA3CB0-0699-4E18-8CEA-1093AF95119F}" type="datetimeFigureOut">
              <a:rPr lang="de-DE" smtClean="0"/>
              <a:t>19.11.2018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31C7E0-BFE9-447D-B66B-852DAB155ECC}" type="slidenum">
              <a:rPr lang="de-DE" smtClean="0"/>
              <a:t>‹Nr.›</a:t>
            </a:fld>
            <a:endParaRPr lang="de-DE"/>
          </a:p>
        </p:txBody>
      </p:sp>
    </p:spTree>
    <p:extLst>
      <p:ext uri="{BB962C8B-B14F-4D97-AF65-F5344CB8AC3E}">
        <p14:creationId xmlns:p14="http://schemas.microsoft.com/office/powerpoint/2010/main" val="3528355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WHZ - founded in 1897 “Engineering school of higher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Located at 2 campuses in Zwickau and further locations in </a:t>
            </a:r>
            <a:r>
              <a:rPr lang="en-US" sz="1200" kern="1200" dirty="0" err="1" smtClean="0">
                <a:solidFill>
                  <a:schemeClr val="tx1"/>
                </a:solidFill>
                <a:effectLst/>
                <a:latin typeface="+mn-lt"/>
                <a:ea typeface="+mn-ea"/>
                <a:cs typeface="+mn-cs"/>
              </a:rPr>
              <a:t>Reichenbach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Schneeberg</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Markneukirchen</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Currently, both campuses have each one solar cell based charging station; both provide the functions “convert to energy” and “use the charge of the vehicle energy storage.” And Saxony’s first public solar charging station is located at the August </a:t>
            </a:r>
            <a:r>
              <a:rPr lang="en-US" sz="1200" kern="1200" dirty="0" err="1" smtClean="0">
                <a:solidFill>
                  <a:schemeClr val="tx1"/>
                </a:solidFill>
                <a:effectLst/>
                <a:latin typeface="+mn-lt"/>
                <a:ea typeface="+mn-ea"/>
                <a:cs typeface="+mn-cs"/>
              </a:rPr>
              <a:t>Horch</a:t>
            </a:r>
            <a:r>
              <a:rPr lang="en-US" sz="1200" kern="1200" dirty="0" smtClean="0">
                <a:solidFill>
                  <a:schemeClr val="tx1"/>
                </a:solidFill>
                <a:effectLst/>
                <a:latin typeface="+mn-lt"/>
                <a:ea typeface="+mn-ea"/>
                <a:cs typeface="+mn-cs"/>
              </a:rPr>
              <a:t> Museum.</a:t>
            </a:r>
            <a:endParaRPr lang="de-D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4F31C7E0-BFE9-447D-B66B-852DAB155ECC}" type="slidenum">
              <a:rPr lang="de-DE" smtClean="0"/>
              <a:t>5</a:t>
            </a:fld>
            <a:endParaRPr lang="de-DE"/>
          </a:p>
        </p:txBody>
      </p:sp>
    </p:spTree>
    <p:extLst>
      <p:ext uri="{BB962C8B-B14F-4D97-AF65-F5344CB8AC3E}">
        <p14:creationId xmlns:p14="http://schemas.microsoft.com/office/powerpoint/2010/main" val="216111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 2017, the research revenues of WHZ amounted to 9.9 million euros. WHZ owes this continuous increase to a team of 156 professors and 265 research assistants in 151 projects, as well as the support of administrative staff. In 2017, each professor raised an average of 63 thousand euros of research funding. </a:t>
            </a:r>
            <a:endParaRPr lang="de-DE" dirty="0" smtClean="0"/>
          </a:p>
          <a:p>
            <a:endParaRPr lang="de-DE" dirty="0"/>
          </a:p>
        </p:txBody>
      </p:sp>
      <p:sp>
        <p:nvSpPr>
          <p:cNvPr id="4" name="Foliennummernplatzhalter 3"/>
          <p:cNvSpPr>
            <a:spLocks noGrp="1"/>
          </p:cNvSpPr>
          <p:nvPr>
            <p:ph type="sldNum" sz="quarter" idx="10"/>
          </p:nvPr>
        </p:nvSpPr>
        <p:spPr/>
        <p:txBody>
          <a:bodyPr/>
          <a:lstStyle/>
          <a:p>
            <a:fld id="{4F31C7E0-BFE9-447D-B66B-852DAB155ECC}" type="slidenum">
              <a:rPr lang="de-DE" smtClean="0"/>
              <a:t>10</a:t>
            </a:fld>
            <a:endParaRPr lang="de-DE"/>
          </a:p>
        </p:txBody>
      </p:sp>
    </p:spTree>
    <p:extLst>
      <p:ext uri="{BB962C8B-B14F-4D97-AF65-F5344CB8AC3E}">
        <p14:creationId xmlns:p14="http://schemas.microsoft.com/office/powerpoint/2010/main" val="3422506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3568" y="3284984"/>
            <a:ext cx="8460432" cy="1368152"/>
          </a:xfrm>
          <a:solidFill>
            <a:srgbClr val="003B6F"/>
          </a:solidFill>
          <a:ln>
            <a:solidFill>
              <a:srgbClr val="003B6F"/>
            </a:solidFill>
          </a:ln>
        </p:spPr>
        <p:txBody>
          <a:bodyPr/>
          <a:lstStyle>
            <a:lvl1pPr>
              <a:defRPr>
                <a:solidFill>
                  <a:schemeClr val="bg1"/>
                </a:solidFill>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683568" y="4653136"/>
            <a:ext cx="8460432" cy="960512"/>
          </a:xfrm>
          <a:ln>
            <a:solidFill>
              <a:srgbClr val="003B6F"/>
            </a:solidFill>
          </a:ln>
        </p:spPr>
        <p:txBody>
          <a:bodyPr/>
          <a:lstStyle>
            <a:lvl1pPr marL="0" indent="0" algn="ctr">
              <a:buNone/>
              <a:defRPr>
                <a:solidFill>
                  <a:srgbClr val="003B6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fld id="{556B5E16-BF89-49C2-A149-4EA7A0BF62F1}" type="datetime1">
              <a:rPr lang="de-DE" smtClean="0"/>
              <a:t>19.11.2018</a:t>
            </a:fld>
            <a:endParaRPr lang="de-DE"/>
          </a:p>
        </p:txBody>
      </p:sp>
      <p:sp>
        <p:nvSpPr>
          <p:cNvPr id="5" name="Fußzeilenplatzhalter 4"/>
          <p:cNvSpPr>
            <a:spLocks noGrp="1"/>
          </p:cNvSpPr>
          <p:nvPr>
            <p:ph type="ftr" sz="quarter" idx="11"/>
          </p:nvPr>
        </p:nvSpPr>
        <p:spPr/>
        <p:txBody>
          <a:bodyPr/>
          <a:lstStyle/>
          <a:p>
            <a:r>
              <a:rPr lang="de-DE" smtClean="0"/>
              <a:t>Prof. Max Mustermann</a:t>
            </a:r>
            <a:endParaRPr lang="de-DE"/>
          </a:p>
        </p:txBody>
      </p:sp>
      <p:sp>
        <p:nvSpPr>
          <p:cNvPr id="6" name="Rechteck 5"/>
          <p:cNvSpPr/>
          <p:nvPr userDrawn="1"/>
        </p:nvSpPr>
        <p:spPr>
          <a:xfrm>
            <a:off x="0" y="6237312"/>
            <a:ext cx="9144000"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Picture 3" descr="K:\Rektorat\Uebergabe-Rektorat-Neu\PROREKTORATE\PLS\QM-AG\hochschulindividuell\Thementag Qualität\Poster Aktivitäten QM WHZ\Logo\Logo_WHZ_Balken_Schriftzug_versetzt.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275" y="0"/>
            <a:ext cx="8604448" cy="1091250"/>
          </a:xfrm>
          <a:prstGeom prst="rect">
            <a:avLst/>
          </a:prstGeom>
          <a:noFill/>
          <a:extLst>
            <a:ext uri="{909E8E84-426E-40DD-AFC4-6F175D3DCCD1}">
              <a14:hiddenFill xmlns:a14="http://schemas.microsoft.com/office/drawing/2010/main">
                <a:solidFill>
                  <a:srgbClr val="FFFFFF"/>
                </a:solidFill>
              </a14:hiddenFill>
            </a:ext>
          </a:extLst>
        </p:spPr>
      </p:pic>
      <p:pic>
        <p:nvPicPr>
          <p:cNvPr id="16" name="Bildplatzhalter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9062" y="1631704"/>
            <a:ext cx="1656184" cy="1656184"/>
          </a:xfrm>
          <a:prstGeom prst="rect">
            <a:avLst/>
          </a:prstGeom>
          <a:ln>
            <a:noFill/>
          </a:ln>
          <a:effectLst>
            <a:outerShdw blurRad="292100" dist="139700" dir="2700000" algn="tl" rotWithShape="0">
              <a:srgbClr val="333333">
                <a:alpha val="65000"/>
              </a:srgbClr>
            </a:outerShdw>
          </a:effectLst>
        </p:spPr>
      </p:pic>
      <p:pic>
        <p:nvPicPr>
          <p:cNvPr id="12" name="Bildplatzhalter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37190" y="1631704"/>
            <a:ext cx="1656184" cy="1656184"/>
          </a:xfrm>
          <a:prstGeom prst="rect">
            <a:avLst/>
          </a:prstGeom>
          <a:ln>
            <a:noFill/>
          </a:ln>
          <a:effectLst>
            <a:outerShdw blurRad="292100" dist="139700" dir="2700000" algn="tl" rotWithShape="0">
              <a:srgbClr val="333333">
                <a:alpha val="65000"/>
              </a:srgbClr>
            </a:outerShdw>
          </a:effectLst>
        </p:spPr>
      </p:pic>
      <p:pic>
        <p:nvPicPr>
          <p:cNvPr id="14" name="Bildplatzhalter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24822" y="1631704"/>
            <a:ext cx="1656184" cy="1656184"/>
          </a:xfrm>
          <a:prstGeom prst="rect">
            <a:avLst/>
          </a:prstGeom>
          <a:ln>
            <a:noFill/>
          </a:ln>
          <a:effectLst>
            <a:outerShdw blurRad="292100" dist="139700" dir="2700000" algn="tl" rotWithShape="0">
              <a:srgbClr val="333333">
                <a:alpha val="65000"/>
              </a:srgbClr>
            </a:outerShdw>
          </a:effectLst>
        </p:spPr>
      </p:pic>
      <p:pic>
        <p:nvPicPr>
          <p:cNvPr id="15" name="Bildplatzhalter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81006" y="1631704"/>
            <a:ext cx="1656184" cy="1656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17370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23928" y="14625"/>
            <a:ext cx="5220432" cy="89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57F11851-1612-4202-A1B7-E625B7D5E1F9}" type="datetime1">
              <a:rPr lang="de-DE" smtClean="0"/>
              <a:t>19.11.2018</a:t>
            </a:fld>
            <a:endParaRPr lang="de-DE"/>
          </a:p>
        </p:txBody>
      </p:sp>
      <p:sp>
        <p:nvSpPr>
          <p:cNvPr id="5" name="Fußzeilenplatzhalter 4"/>
          <p:cNvSpPr>
            <a:spLocks noGrp="1"/>
          </p:cNvSpPr>
          <p:nvPr>
            <p:ph type="ftr" sz="quarter" idx="11"/>
          </p:nvPr>
        </p:nvSpPr>
        <p:spPr/>
        <p:txBody>
          <a:bodyPr/>
          <a:lstStyle/>
          <a:p>
            <a:r>
              <a:rPr lang="de-DE" smtClean="0"/>
              <a:t>Prof. Max Mustermann</a:t>
            </a:r>
            <a:endParaRPr lang="de-DE"/>
          </a:p>
        </p:txBody>
      </p:sp>
      <p:sp>
        <p:nvSpPr>
          <p:cNvPr id="6" name="Foliennummernplatzhalter 5"/>
          <p:cNvSpPr>
            <a:spLocks noGrp="1"/>
          </p:cNvSpPr>
          <p:nvPr>
            <p:ph type="sldNum" sz="quarter" idx="12"/>
          </p:nvPr>
        </p:nvSpPr>
        <p:spPr/>
        <p:txBody>
          <a:bodyPr/>
          <a:lstStyle/>
          <a:p>
            <a:fld id="{7CB45F04-CF4F-47AE-9523-7B01073B62B2}" type="slidenum">
              <a:rPr lang="de-DE" smtClean="0"/>
              <a:t>‹Nr.›</a:t>
            </a:fld>
            <a:endParaRPr lang="de-DE"/>
          </a:p>
        </p:txBody>
      </p:sp>
      <p:grpSp>
        <p:nvGrpSpPr>
          <p:cNvPr id="8" name="Gruppieren 7"/>
          <p:cNvGrpSpPr/>
          <p:nvPr userDrawn="1"/>
        </p:nvGrpSpPr>
        <p:grpSpPr>
          <a:xfrm>
            <a:off x="0" y="910738"/>
            <a:ext cx="9144359" cy="45719"/>
            <a:chOff x="5352" y="5013174"/>
            <a:chExt cx="9180871" cy="434420"/>
          </a:xfrm>
        </p:grpSpPr>
        <p:sp>
          <p:nvSpPr>
            <p:cNvPr id="9" name="Rechteck 8"/>
            <p:cNvSpPr/>
            <p:nvPr/>
          </p:nvSpPr>
          <p:spPr>
            <a:xfrm>
              <a:off x="5352" y="5013175"/>
              <a:ext cx="5809120" cy="434419"/>
            </a:xfrm>
            <a:prstGeom prst="rect">
              <a:avLst/>
            </a:prstGeom>
            <a:solidFill>
              <a:srgbClr val="00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5810829" y="5013174"/>
              <a:ext cx="1663758" cy="434419"/>
            </a:xfrm>
            <a:prstGeom prst="rect">
              <a:avLst/>
            </a:prstGeom>
            <a:solidFill>
              <a:srgbClr val="C9D0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7474587" y="5013175"/>
              <a:ext cx="1711636" cy="434419"/>
            </a:xfrm>
            <a:prstGeom prst="rect">
              <a:avLst/>
            </a:prstGeom>
            <a:solidFill>
              <a:srgbClr val="9D3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3" name="Titel 1"/>
          <p:cNvSpPr>
            <a:spLocks noGrp="1"/>
          </p:cNvSpPr>
          <p:nvPr>
            <p:ph type="title"/>
          </p:nvPr>
        </p:nvSpPr>
        <p:spPr>
          <a:xfrm>
            <a:off x="251520" y="116632"/>
            <a:ext cx="8712968" cy="792088"/>
          </a:xfrm>
        </p:spPr>
        <p:txBody>
          <a:bodyPr/>
          <a:lstStyle/>
          <a:p>
            <a:r>
              <a:rPr lang="de-DE" dirty="0" smtClean="0"/>
              <a:t>Titelmasterformat durch Klicken bearbeiten</a:t>
            </a:r>
            <a:endParaRPr lang="de-DE" dirty="0"/>
          </a:p>
        </p:txBody>
      </p:sp>
    </p:spTree>
    <p:extLst>
      <p:ext uri="{BB962C8B-B14F-4D97-AF65-F5344CB8AC3E}">
        <p14:creationId xmlns:p14="http://schemas.microsoft.com/office/powerpoint/2010/main" val="12926215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457200" y="1124744"/>
            <a:ext cx="4038600" cy="50014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8200" y="1124744"/>
            <a:ext cx="4038600" cy="50014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Datumsplatzhalter 4"/>
          <p:cNvSpPr>
            <a:spLocks noGrp="1"/>
          </p:cNvSpPr>
          <p:nvPr>
            <p:ph type="dt" sz="half" idx="10"/>
          </p:nvPr>
        </p:nvSpPr>
        <p:spPr/>
        <p:txBody>
          <a:bodyPr/>
          <a:lstStyle/>
          <a:p>
            <a:fld id="{CD9F711B-EF8E-4C03-9D92-0C4D1AE429CF}" type="datetime1">
              <a:rPr lang="de-DE" smtClean="0"/>
              <a:t>19.11.2018</a:t>
            </a:fld>
            <a:endParaRPr lang="de-DE"/>
          </a:p>
        </p:txBody>
      </p:sp>
      <p:sp>
        <p:nvSpPr>
          <p:cNvPr id="6" name="Fußzeilenplatzhalter 5"/>
          <p:cNvSpPr>
            <a:spLocks noGrp="1"/>
          </p:cNvSpPr>
          <p:nvPr>
            <p:ph type="ftr" sz="quarter" idx="11"/>
          </p:nvPr>
        </p:nvSpPr>
        <p:spPr/>
        <p:txBody>
          <a:bodyPr/>
          <a:lstStyle/>
          <a:p>
            <a:r>
              <a:rPr lang="de-DE" smtClean="0"/>
              <a:t>Prof. Max Mustermann</a:t>
            </a:r>
            <a:endParaRPr lang="de-DE"/>
          </a:p>
        </p:txBody>
      </p:sp>
      <p:sp>
        <p:nvSpPr>
          <p:cNvPr id="7" name="Foliennummernplatzhalter 6"/>
          <p:cNvSpPr>
            <a:spLocks noGrp="1"/>
          </p:cNvSpPr>
          <p:nvPr>
            <p:ph type="sldNum" sz="quarter" idx="12"/>
          </p:nvPr>
        </p:nvSpPr>
        <p:spPr/>
        <p:txBody>
          <a:bodyPr/>
          <a:lstStyle/>
          <a:p>
            <a:fld id="{7CB45F04-CF4F-47AE-9523-7B01073B62B2}" type="slidenum">
              <a:rPr lang="de-DE" smtClean="0"/>
              <a:t>‹Nr.›</a:t>
            </a:fld>
            <a:endParaRPr lang="de-DE"/>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23928" y="14625"/>
            <a:ext cx="5220432" cy="89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uppieren 8"/>
          <p:cNvGrpSpPr/>
          <p:nvPr userDrawn="1"/>
        </p:nvGrpSpPr>
        <p:grpSpPr>
          <a:xfrm>
            <a:off x="0" y="910738"/>
            <a:ext cx="9144359" cy="45719"/>
            <a:chOff x="5352" y="5013174"/>
            <a:chExt cx="9180871" cy="434420"/>
          </a:xfrm>
        </p:grpSpPr>
        <p:sp>
          <p:nvSpPr>
            <p:cNvPr id="10" name="Rechteck 9"/>
            <p:cNvSpPr/>
            <p:nvPr/>
          </p:nvSpPr>
          <p:spPr>
            <a:xfrm>
              <a:off x="5352" y="5013175"/>
              <a:ext cx="5809120" cy="434419"/>
            </a:xfrm>
            <a:prstGeom prst="rect">
              <a:avLst/>
            </a:prstGeom>
            <a:solidFill>
              <a:srgbClr val="00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5810829" y="5013174"/>
              <a:ext cx="1663758" cy="434419"/>
            </a:xfrm>
            <a:prstGeom prst="rect">
              <a:avLst/>
            </a:prstGeom>
            <a:solidFill>
              <a:srgbClr val="C9D0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7474587" y="5013175"/>
              <a:ext cx="1711636" cy="434419"/>
            </a:xfrm>
            <a:prstGeom prst="rect">
              <a:avLst/>
            </a:prstGeom>
            <a:solidFill>
              <a:srgbClr val="9D3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8397090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06104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4" name="Inhaltsplatzhalter 3"/>
          <p:cNvSpPr>
            <a:spLocks noGrp="1"/>
          </p:cNvSpPr>
          <p:nvPr>
            <p:ph sz="half" idx="2"/>
          </p:nvPr>
        </p:nvSpPr>
        <p:spPr>
          <a:xfrm>
            <a:off x="457200" y="1772816"/>
            <a:ext cx="4040188" cy="43533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platzhalter 4"/>
          <p:cNvSpPr>
            <a:spLocks noGrp="1"/>
          </p:cNvSpPr>
          <p:nvPr>
            <p:ph type="body" sz="quarter" idx="3"/>
          </p:nvPr>
        </p:nvSpPr>
        <p:spPr>
          <a:xfrm>
            <a:off x="4645025" y="106104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6" name="Inhaltsplatzhalter 5"/>
          <p:cNvSpPr>
            <a:spLocks noGrp="1"/>
          </p:cNvSpPr>
          <p:nvPr>
            <p:ph sz="quarter" idx="4"/>
          </p:nvPr>
        </p:nvSpPr>
        <p:spPr>
          <a:xfrm>
            <a:off x="4645025" y="1772816"/>
            <a:ext cx="4041775" cy="43533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10"/>
          </p:nvPr>
        </p:nvSpPr>
        <p:spPr/>
        <p:txBody>
          <a:bodyPr/>
          <a:lstStyle/>
          <a:p>
            <a:fld id="{ECAE506D-2783-45D3-ADE5-D16261F07F66}" type="datetime1">
              <a:rPr lang="de-DE" smtClean="0"/>
              <a:t>19.11.2018</a:t>
            </a:fld>
            <a:endParaRPr lang="de-DE"/>
          </a:p>
        </p:txBody>
      </p:sp>
      <p:sp>
        <p:nvSpPr>
          <p:cNvPr id="8" name="Fußzeilenplatzhalter 7"/>
          <p:cNvSpPr>
            <a:spLocks noGrp="1"/>
          </p:cNvSpPr>
          <p:nvPr>
            <p:ph type="ftr" sz="quarter" idx="11"/>
          </p:nvPr>
        </p:nvSpPr>
        <p:spPr/>
        <p:txBody>
          <a:bodyPr/>
          <a:lstStyle/>
          <a:p>
            <a:r>
              <a:rPr lang="de-DE" smtClean="0"/>
              <a:t>Prof. Max Mustermann</a:t>
            </a:r>
            <a:endParaRPr lang="de-DE"/>
          </a:p>
        </p:txBody>
      </p:sp>
      <p:sp>
        <p:nvSpPr>
          <p:cNvPr id="9" name="Foliennummernplatzhalter 8"/>
          <p:cNvSpPr>
            <a:spLocks noGrp="1"/>
          </p:cNvSpPr>
          <p:nvPr>
            <p:ph type="sldNum" sz="quarter" idx="12"/>
          </p:nvPr>
        </p:nvSpPr>
        <p:spPr/>
        <p:txBody>
          <a:bodyPr/>
          <a:lstStyle/>
          <a:p>
            <a:fld id="{7CB45F04-CF4F-47AE-9523-7B01073B62B2}" type="slidenum">
              <a:rPr lang="de-DE" smtClean="0"/>
              <a:t>‹Nr.›</a:t>
            </a:fld>
            <a:endParaRPr lang="de-DE"/>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23928" y="14625"/>
            <a:ext cx="5220432" cy="89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uppieren 10"/>
          <p:cNvGrpSpPr/>
          <p:nvPr userDrawn="1"/>
        </p:nvGrpSpPr>
        <p:grpSpPr>
          <a:xfrm>
            <a:off x="0" y="910738"/>
            <a:ext cx="9144359" cy="45719"/>
            <a:chOff x="5352" y="5013174"/>
            <a:chExt cx="9180871" cy="434420"/>
          </a:xfrm>
        </p:grpSpPr>
        <p:sp>
          <p:nvSpPr>
            <p:cNvPr id="12" name="Rechteck 11"/>
            <p:cNvSpPr/>
            <p:nvPr/>
          </p:nvSpPr>
          <p:spPr>
            <a:xfrm>
              <a:off x="5352" y="5013175"/>
              <a:ext cx="5809120" cy="434419"/>
            </a:xfrm>
            <a:prstGeom prst="rect">
              <a:avLst/>
            </a:prstGeom>
            <a:solidFill>
              <a:srgbClr val="00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5810829" y="5013174"/>
              <a:ext cx="1663758" cy="434419"/>
            </a:xfrm>
            <a:prstGeom prst="rect">
              <a:avLst/>
            </a:prstGeom>
            <a:solidFill>
              <a:srgbClr val="C9D0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7474587" y="5013175"/>
              <a:ext cx="1711636" cy="434419"/>
            </a:xfrm>
            <a:prstGeom prst="rect">
              <a:avLst/>
            </a:prstGeom>
            <a:solidFill>
              <a:srgbClr val="9D3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5" name="Titel 14"/>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48050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23928" y="14625"/>
            <a:ext cx="5220432" cy="89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uppieren 5"/>
          <p:cNvGrpSpPr/>
          <p:nvPr userDrawn="1"/>
        </p:nvGrpSpPr>
        <p:grpSpPr>
          <a:xfrm>
            <a:off x="0" y="910738"/>
            <a:ext cx="9144359" cy="45719"/>
            <a:chOff x="5352" y="5013174"/>
            <a:chExt cx="9180871" cy="434420"/>
          </a:xfrm>
        </p:grpSpPr>
        <p:sp>
          <p:nvSpPr>
            <p:cNvPr id="7" name="Rechteck 6"/>
            <p:cNvSpPr/>
            <p:nvPr/>
          </p:nvSpPr>
          <p:spPr>
            <a:xfrm>
              <a:off x="5352" y="5013175"/>
              <a:ext cx="5809120" cy="434419"/>
            </a:xfrm>
            <a:prstGeom prst="rect">
              <a:avLst/>
            </a:prstGeom>
            <a:solidFill>
              <a:srgbClr val="00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5810829" y="5013174"/>
              <a:ext cx="1663758" cy="434419"/>
            </a:xfrm>
            <a:prstGeom prst="rect">
              <a:avLst/>
            </a:prstGeom>
            <a:solidFill>
              <a:srgbClr val="C9D0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7474587" y="5013175"/>
              <a:ext cx="1711636" cy="434419"/>
            </a:xfrm>
            <a:prstGeom prst="rect">
              <a:avLst/>
            </a:prstGeom>
            <a:solidFill>
              <a:srgbClr val="9D3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0" name="Titel 9"/>
          <p:cNvSpPr>
            <a:spLocks noGrp="1"/>
          </p:cNvSpPr>
          <p:nvPr>
            <p:ph type="title"/>
          </p:nvPr>
        </p:nvSpPr>
        <p:spPr/>
        <p:txBody>
          <a:bodyPr/>
          <a:lstStyle/>
          <a:p>
            <a:r>
              <a:rPr lang="de-DE" smtClean="0"/>
              <a:t>Titelmasterformat durch Klicken bearbeiten</a:t>
            </a:r>
            <a:endParaRPr lang="de-DE"/>
          </a:p>
        </p:txBody>
      </p:sp>
      <p:sp>
        <p:nvSpPr>
          <p:cNvPr id="11" name="Datumsplatzhalter 10"/>
          <p:cNvSpPr>
            <a:spLocks noGrp="1"/>
          </p:cNvSpPr>
          <p:nvPr>
            <p:ph type="dt" sz="half" idx="10"/>
          </p:nvPr>
        </p:nvSpPr>
        <p:spPr/>
        <p:txBody>
          <a:bodyPr/>
          <a:lstStyle/>
          <a:p>
            <a:fld id="{6E741D97-AE80-4AA0-940B-B1068F642C71}" type="datetime1">
              <a:rPr lang="de-DE" smtClean="0"/>
              <a:t>19.11.2018</a:t>
            </a:fld>
            <a:endParaRPr lang="de-DE" dirty="0"/>
          </a:p>
        </p:txBody>
      </p:sp>
      <p:sp>
        <p:nvSpPr>
          <p:cNvPr id="12" name="Fußzeilenplatzhalter 11"/>
          <p:cNvSpPr>
            <a:spLocks noGrp="1"/>
          </p:cNvSpPr>
          <p:nvPr>
            <p:ph type="ftr" sz="quarter" idx="11"/>
          </p:nvPr>
        </p:nvSpPr>
        <p:spPr/>
        <p:txBody>
          <a:bodyPr/>
          <a:lstStyle/>
          <a:p>
            <a:r>
              <a:rPr lang="de-DE" smtClean="0"/>
              <a:t>Prof. Max Mustermann</a:t>
            </a:r>
            <a:endParaRPr lang="de-DE" dirty="0"/>
          </a:p>
        </p:txBody>
      </p:sp>
      <p:sp>
        <p:nvSpPr>
          <p:cNvPr id="13" name="Foliennummernplatzhalter 12"/>
          <p:cNvSpPr>
            <a:spLocks noGrp="1"/>
          </p:cNvSpPr>
          <p:nvPr>
            <p:ph type="sldNum" sz="quarter" idx="12"/>
          </p:nvPr>
        </p:nvSpPr>
        <p:spPr/>
        <p:txBody>
          <a:bodyPr/>
          <a:lstStyle/>
          <a:p>
            <a:fld id="{7CB45F04-CF4F-47AE-9523-7B01073B62B2}" type="slidenum">
              <a:rPr lang="de-DE" smtClean="0"/>
              <a:pPr/>
              <a:t>‹Nr.›</a:t>
            </a:fld>
            <a:endParaRPr lang="de-DE" dirty="0"/>
          </a:p>
        </p:txBody>
      </p:sp>
    </p:spTree>
    <p:extLst>
      <p:ext uri="{BB962C8B-B14F-4D97-AF65-F5344CB8AC3E}">
        <p14:creationId xmlns:p14="http://schemas.microsoft.com/office/powerpoint/2010/main" val="2912581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23928" y="14625"/>
            <a:ext cx="5220432" cy="89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uppieren 8"/>
          <p:cNvGrpSpPr/>
          <p:nvPr userDrawn="1"/>
        </p:nvGrpSpPr>
        <p:grpSpPr>
          <a:xfrm>
            <a:off x="0" y="910738"/>
            <a:ext cx="9144359" cy="45719"/>
            <a:chOff x="5352" y="5013174"/>
            <a:chExt cx="9180871" cy="434420"/>
          </a:xfrm>
        </p:grpSpPr>
        <p:sp>
          <p:nvSpPr>
            <p:cNvPr id="10" name="Rechteck 9"/>
            <p:cNvSpPr/>
            <p:nvPr/>
          </p:nvSpPr>
          <p:spPr>
            <a:xfrm>
              <a:off x="5352" y="5013175"/>
              <a:ext cx="5809120" cy="434419"/>
            </a:xfrm>
            <a:prstGeom prst="rect">
              <a:avLst/>
            </a:prstGeom>
            <a:solidFill>
              <a:srgbClr val="00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5810829" y="5013174"/>
              <a:ext cx="1663758" cy="434419"/>
            </a:xfrm>
            <a:prstGeom prst="rect">
              <a:avLst/>
            </a:prstGeom>
            <a:solidFill>
              <a:srgbClr val="C9D0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7474587" y="5013175"/>
              <a:ext cx="1711636" cy="434419"/>
            </a:xfrm>
            <a:prstGeom prst="rect">
              <a:avLst/>
            </a:prstGeom>
            <a:solidFill>
              <a:srgbClr val="9D3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 name="Titel 1"/>
          <p:cNvSpPr>
            <a:spLocks noGrp="1"/>
          </p:cNvSpPr>
          <p:nvPr>
            <p:ph type="title"/>
          </p:nvPr>
        </p:nvSpPr>
        <p:spPr>
          <a:xfrm>
            <a:off x="467544" y="1052736"/>
            <a:ext cx="3008313" cy="1162050"/>
          </a:xfrm>
        </p:spPr>
        <p:txBody>
          <a:bodyPr anchor="b"/>
          <a:lstStyle>
            <a:lvl1pPr algn="l">
              <a:defRPr sz="2000" b="1"/>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575050" y="1052736"/>
            <a:ext cx="5111750" cy="5073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2204864"/>
            <a:ext cx="3008313" cy="3921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 bearbeiten</a:t>
            </a:r>
          </a:p>
        </p:txBody>
      </p:sp>
      <p:sp>
        <p:nvSpPr>
          <p:cNvPr id="5" name="Datumsplatzhalter 4"/>
          <p:cNvSpPr>
            <a:spLocks noGrp="1"/>
          </p:cNvSpPr>
          <p:nvPr>
            <p:ph type="dt" sz="half" idx="10"/>
          </p:nvPr>
        </p:nvSpPr>
        <p:spPr/>
        <p:txBody>
          <a:bodyPr/>
          <a:lstStyle/>
          <a:p>
            <a:fld id="{FD6FF769-11CA-445F-ABB8-C7BC51CE3E1D}" type="datetime1">
              <a:rPr lang="de-DE" smtClean="0"/>
              <a:t>19.11.2018</a:t>
            </a:fld>
            <a:endParaRPr lang="de-DE"/>
          </a:p>
        </p:txBody>
      </p:sp>
      <p:sp>
        <p:nvSpPr>
          <p:cNvPr id="6" name="Fußzeilenplatzhalter 5"/>
          <p:cNvSpPr>
            <a:spLocks noGrp="1"/>
          </p:cNvSpPr>
          <p:nvPr>
            <p:ph type="ftr" sz="quarter" idx="11"/>
          </p:nvPr>
        </p:nvSpPr>
        <p:spPr/>
        <p:txBody>
          <a:bodyPr/>
          <a:lstStyle/>
          <a:p>
            <a:r>
              <a:rPr lang="de-DE" smtClean="0"/>
              <a:t>Prof. Max Mustermann</a:t>
            </a:r>
            <a:endParaRPr lang="de-DE"/>
          </a:p>
        </p:txBody>
      </p:sp>
      <p:sp>
        <p:nvSpPr>
          <p:cNvPr id="7" name="Foliennummernplatzhalter 6"/>
          <p:cNvSpPr>
            <a:spLocks noGrp="1"/>
          </p:cNvSpPr>
          <p:nvPr>
            <p:ph type="sldNum" sz="quarter" idx="12"/>
          </p:nvPr>
        </p:nvSpPr>
        <p:spPr/>
        <p:txBody>
          <a:bodyPr/>
          <a:lstStyle/>
          <a:p>
            <a:fld id="{7CB45F04-CF4F-47AE-9523-7B01073B62B2}" type="slidenum">
              <a:rPr lang="de-DE" smtClean="0"/>
              <a:t>‹Nr.›</a:t>
            </a:fld>
            <a:endParaRPr lang="de-DE"/>
          </a:p>
        </p:txBody>
      </p:sp>
    </p:spTree>
    <p:extLst>
      <p:ext uri="{BB962C8B-B14F-4D97-AF65-F5344CB8AC3E}">
        <p14:creationId xmlns:p14="http://schemas.microsoft.com/office/powerpoint/2010/main" val="3712711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2522"/>
            <a:ext cx="9144000" cy="906198"/>
          </a:xfrm>
          <a:prstGeom prst="rect">
            <a:avLst/>
          </a:prstGeom>
          <a:noFill/>
        </p:spPr>
        <p:txBody>
          <a:bodyPr vert="horz" lIns="91440" tIns="45720" rIns="91440" bIns="45720" rtlCol="0" anchor="ctr">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251519" y="1124744"/>
            <a:ext cx="8686945" cy="5040560"/>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755576" y="6381328"/>
            <a:ext cx="2133600" cy="365125"/>
          </a:xfrm>
          <a:prstGeom prst="rect">
            <a:avLst/>
          </a:prstGeom>
        </p:spPr>
        <p:txBody>
          <a:bodyPr vert="horz" lIns="91440" tIns="45720" rIns="91440" bIns="45720" rtlCol="0" anchor="ctr"/>
          <a:lstStyle>
            <a:lvl1pPr algn="l">
              <a:defRPr sz="1200">
                <a:solidFill>
                  <a:schemeClr val="tx1"/>
                </a:solidFill>
              </a:defRPr>
            </a:lvl1pPr>
          </a:lstStyle>
          <a:p>
            <a:fld id="{526F5B11-80CD-4910-918D-94F5BBCB3DB8}" type="datetime1">
              <a:rPr lang="de-DE" smtClean="0"/>
              <a:t>19.11.2018</a:t>
            </a:fld>
            <a:endParaRPr lang="de-DE" dirty="0"/>
          </a:p>
        </p:txBody>
      </p:sp>
      <p:sp>
        <p:nvSpPr>
          <p:cNvPr id="5" name="Fußzeilenplatzhalter 4"/>
          <p:cNvSpPr>
            <a:spLocks noGrp="1"/>
          </p:cNvSpPr>
          <p:nvPr>
            <p:ph type="ftr" sz="quarter" idx="3"/>
          </p:nvPr>
        </p:nvSpPr>
        <p:spPr>
          <a:xfrm>
            <a:off x="3491880" y="638496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de-DE" smtClean="0"/>
              <a:t>Prof. Max Mustermann</a:t>
            </a:r>
            <a:endParaRPr lang="de-DE" dirty="0"/>
          </a:p>
        </p:txBody>
      </p:sp>
      <p:sp>
        <p:nvSpPr>
          <p:cNvPr id="6" name="Foliennummernplatzhalter 5"/>
          <p:cNvSpPr>
            <a:spLocks noGrp="1"/>
          </p:cNvSpPr>
          <p:nvPr>
            <p:ph type="sldNum" sz="quarter" idx="4"/>
          </p:nvPr>
        </p:nvSpPr>
        <p:spPr>
          <a:xfrm>
            <a:off x="251520" y="6376243"/>
            <a:ext cx="467072" cy="365125"/>
          </a:xfrm>
          <a:prstGeom prst="rect">
            <a:avLst/>
          </a:prstGeom>
        </p:spPr>
        <p:txBody>
          <a:bodyPr vert="horz" lIns="91440" tIns="45720" rIns="91440" bIns="45720" rtlCol="0" anchor="ctr"/>
          <a:lstStyle>
            <a:lvl1pPr algn="r">
              <a:defRPr sz="1200">
                <a:solidFill>
                  <a:schemeClr val="tx1"/>
                </a:solidFill>
              </a:defRPr>
            </a:lvl1pPr>
          </a:lstStyle>
          <a:p>
            <a:fld id="{7CB45F04-CF4F-47AE-9523-7B01073B62B2}" type="slidenum">
              <a:rPr lang="de-DE" smtClean="0"/>
              <a:pPr/>
              <a:t>‹Nr.›</a:t>
            </a:fld>
            <a:endParaRPr lang="de-DE" dirty="0"/>
          </a:p>
        </p:txBody>
      </p:sp>
      <p:sp>
        <p:nvSpPr>
          <p:cNvPr id="8" name="Rechteck 7"/>
          <p:cNvSpPr/>
          <p:nvPr userDrawn="1"/>
        </p:nvSpPr>
        <p:spPr>
          <a:xfrm>
            <a:off x="0" y="6286780"/>
            <a:ext cx="91440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466447" y="6381328"/>
            <a:ext cx="2592288" cy="34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44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6" r:id="rId6"/>
  </p:sldLayoutIdLst>
  <p:timing>
    <p:tnLst>
      <p:par>
        <p:cTn id="1" dur="indefinite" restart="never" nodeType="tmRoot"/>
      </p:par>
    </p:tnLst>
  </p:timing>
  <p:hf sldNum="0" hdr="0" ftr="0" dt="0"/>
  <p:txStyles>
    <p:titleStyle>
      <a:lvl1pPr algn="ctr" defTabSz="914400" rtl="0" eaLnBrk="1" latinLnBrk="0" hangingPunct="1">
        <a:spcBef>
          <a:spcPct val="0"/>
        </a:spcBef>
        <a:buNone/>
        <a:defRPr sz="3600" kern="1200">
          <a:solidFill>
            <a:srgbClr val="003B6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xDtO4nY2B38"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3284984"/>
            <a:ext cx="8460432" cy="1368152"/>
          </a:xfrm>
        </p:spPr>
        <p:txBody>
          <a:bodyPr/>
          <a:lstStyle/>
          <a:p>
            <a:r>
              <a:rPr lang="de-DE" dirty="0" smtClean="0"/>
              <a:t>WHZ-Westsächsische Hochschule Zwickau</a:t>
            </a:r>
            <a:endParaRPr lang="de-DE" dirty="0"/>
          </a:p>
        </p:txBody>
      </p:sp>
      <p:sp>
        <p:nvSpPr>
          <p:cNvPr id="3" name="Untertitel 2"/>
          <p:cNvSpPr>
            <a:spLocks noGrp="1"/>
          </p:cNvSpPr>
          <p:nvPr>
            <p:ph type="subTitle" idx="1"/>
          </p:nvPr>
        </p:nvSpPr>
        <p:spPr/>
        <p:txBody>
          <a:bodyPr/>
          <a:lstStyle/>
          <a:p>
            <a:r>
              <a:rPr lang="de-DE" b="1" dirty="0" smtClean="0"/>
              <a:t>Hochschule für Mobilität</a:t>
            </a:r>
            <a:endParaRPr lang="de-DE" b="1" dirty="0"/>
          </a:p>
          <a:p>
            <a:endParaRPr lang="de-DE" dirty="0"/>
          </a:p>
        </p:txBody>
      </p:sp>
    </p:spTree>
    <p:extLst>
      <p:ext uri="{BB962C8B-B14F-4D97-AF65-F5344CB8AC3E}">
        <p14:creationId xmlns:p14="http://schemas.microsoft.com/office/powerpoint/2010/main" val="3055178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Forschung – Fakten und Zahlen</a:t>
            </a:r>
            <a:endParaRPr lang="de-DE" dirty="0"/>
          </a:p>
        </p:txBody>
      </p:sp>
      <p:sp>
        <p:nvSpPr>
          <p:cNvPr id="6" name="Inhaltsplatzhalter 7"/>
          <p:cNvSpPr>
            <a:spLocks noGrp="1"/>
          </p:cNvSpPr>
          <p:nvPr>
            <p:ph idx="1"/>
          </p:nvPr>
        </p:nvSpPr>
        <p:spPr>
          <a:xfrm>
            <a:off x="708025" y="1558391"/>
            <a:ext cx="8435975" cy="4713288"/>
          </a:xfrm>
        </p:spPr>
        <p:txBody>
          <a:bodyPr>
            <a:normAutofit/>
          </a:bodyPr>
          <a:lstStyle/>
          <a:p>
            <a:pPr>
              <a:buClr>
                <a:schemeClr val="bg2"/>
              </a:buClr>
              <a:buFont typeface="Wingdings" pitchFamily="2" charset="2"/>
              <a:buChar char="§"/>
              <a:defRPr/>
            </a:pPr>
            <a:endParaRPr lang="de-DE" sz="1800" dirty="0" smtClean="0"/>
          </a:p>
          <a:p>
            <a:pPr marL="0" indent="0">
              <a:buClr>
                <a:schemeClr val="bg2"/>
              </a:buClr>
              <a:buNone/>
              <a:defRPr/>
            </a:pPr>
            <a:endParaRPr lang="de-DE" sz="1800" dirty="0" smtClean="0"/>
          </a:p>
        </p:txBody>
      </p:sp>
      <p:sp>
        <p:nvSpPr>
          <p:cNvPr id="9" name="Rechteck 8"/>
          <p:cNvSpPr/>
          <p:nvPr/>
        </p:nvSpPr>
        <p:spPr>
          <a:xfrm>
            <a:off x="179512" y="1139145"/>
            <a:ext cx="4680520" cy="1569660"/>
          </a:xfrm>
          <a:prstGeom prst="rect">
            <a:avLst/>
          </a:prstGeom>
          <a:solidFill>
            <a:schemeClr val="bg1">
              <a:lumMod val="95000"/>
            </a:schemeClr>
          </a:solidFill>
        </p:spPr>
        <p:txBody>
          <a:bodyPr wrap="square">
            <a:spAutoFit/>
          </a:bodyPr>
          <a:lstStyle/>
          <a:p>
            <a:pPr marL="342900" indent="-342900">
              <a:buClr>
                <a:schemeClr val="tx2"/>
              </a:buClr>
              <a:buFont typeface="Arial" panose="020B0604020202020204" pitchFamily="34" charset="0"/>
              <a:buChar char="•"/>
              <a:defRPr/>
            </a:pPr>
            <a:r>
              <a:rPr lang="de-DE" sz="2400" dirty="0" smtClean="0">
                <a:solidFill>
                  <a:schemeClr val="tx2"/>
                </a:solidFill>
              </a:rPr>
              <a:t>9,9 Mio. € in </a:t>
            </a:r>
            <a:r>
              <a:rPr lang="de-DE" sz="2400" dirty="0" smtClean="0">
                <a:solidFill>
                  <a:schemeClr val="tx2"/>
                </a:solidFill>
              </a:rPr>
              <a:t>151 </a:t>
            </a:r>
            <a:r>
              <a:rPr lang="de-DE" sz="2400" dirty="0" smtClean="0">
                <a:solidFill>
                  <a:schemeClr val="tx2"/>
                </a:solidFill>
              </a:rPr>
              <a:t>Projekten </a:t>
            </a:r>
            <a:endParaRPr lang="de-DE" sz="2400" dirty="0" smtClean="0">
              <a:solidFill>
                <a:schemeClr val="tx2"/>
              </a:solidFill>
            </a:endParaRPr>
          </a:p>
          <a:p>
            <a:pPr marL="342900" indent="-342900">
              <a:buClr>
                <a:schemeClr val="tx2"/>
              </a:buClr>
              <a:buFont typeface="Arial" panose="020B0604020202020204" pitchFamily="34" charset="0"/>
              <a:buChar char="•"/>
              <a:defRPr/>
            </a:pPr>
            <a:r>
              <a:rPr lang="de-DE" sz="2400" dirty="0" smtClean="0">
                <a:solidFill>
                  <a:schemeClr val="tx2"/>
                </a:solidFill>
              </a:rPr>
              <a:t>121 </a:t>
            </a:r>
            <a:r>
              <a:rPr lang="de-DE" sz="2400" dirty="0" smtClean="0">
                <a:solidFill>
                  <a:schemeClr val="tx2"/>
                </a:solidFill>
              </a:rPr>
              <a:t>Drittmittel-Beschäftigte</a:t>
            </a:r>
            <a:endParaRPr lang="de-DE" sz="2400" dirty="0" smtClean="0">
              <a:solidFill>
                <a:schemeClr val="tx2"/>
              </a:solidFill>
            </a:endParaRPr>
          </a:p>
          <a:p>
            <a:pPr marL="342900" indent="-342900">
              <a:buClr>
                <a:schemeClr val="tx2"/>
              </a:buClr>
              <a:buFont typeface="Arial" panose="020B0604020202020204" pitchFamily="34" charset="0"/>
              <a:buChar char="•"/>
              <a:defRPr/>
            </a:pPr>
            <a:r>
              <a:rPr lang="de-DE" sz="2400" dirty="0" smtClean="0">
                <a:solidFill>
                  <a:schemeClr val="tx2"/>
                </a:solidFill>
              </a:rPr>
              <a:t>7 </a:t>
            </a:r>
            <a:r>
              <a:rPr lang="de-DE" sz="2400" dirty="0" smtClean="0">
                <a:solidFill>
                  <a:schemeClr val="tx2"/>
                </a:solidFill>
              </a:rPr>
              <a:t>Institute und 6 Forschungszentren</a:t>
            </a:r>
            <a:endParaRPr lang="de-DE" sz="2400" dirty="0" smtClean="0">
              <a:solidFill>
                <a:schemeClr val="tx2"/>
              </a:solidFill>
            </a:endParaRPr>
          </a:p>
        </p:txBody>
      </p:sp>
      <p:graphicFrame>
        <p:nvGraphicFramePr>
          <p:cNvPr id="7" name="Diagramm 6"/>
          <p:cNvGraphicFramePr>
            <a:graphicFrameLocks/>
          </p:cNvGraphicFramePr>
          <p:nvPr>
            <p:extLst>
              <p:ext uri="{D42A27DB-BD31-4B8C-83A1-F6EECF244321}">
                <p14:modId xmlns:p14="http://schemas.microsoft.com/office/powerpoint/2010/main" val="2380490118"/>
              </p:ext>
            </p:extLst>
          </p:nvPr>
        </p:nvGraphicFramePr>
        <p:xfrm>
          <a:off x="251520" y="3428339"/>
          <a:ext cx="8352928"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Diagramm 9"/>
          <p:cNvGraphicFramePr>
            <a:graphicFrameLocks/>
          </p:cNvGraphicFramePr>
          <p:nvPr>
            <p:extLst>
              <p:ext uri="{D42A27DB-BD31-4B8C-83A1-F6EECF244321}">
                <p14:modId xmlns:p14="http://schemas.microsoft.com/office/powerpoint/2010/main" val="358892701"/>
              </p:ext>
            </p:extLst>
          </p:nvPr>
        </p:nvGraphicFramePr>
        <p:xfrm>
          <a:off x="5021796" y="1136804"/>
          <a:ext cx="3960440" cy="20162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8299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54D86C88-DD81-4226-8BFC-CDE228381829}" type="datetime1">
              <a:rPr lang="de-DE" smtClean="0"/>
              <a:t>19.11.2018</a:t>
            </a:fld>
            <a:endParaRPr lang="de-DE"/>
          </a:p>
        </p:txBody>
      </p:sp>
      <p:sp>
        <p:nvSpPr>
          <p:cNvPr id="4" name="Foliennummernplatzhalter 3"/>
          <p:cNvSpPr>
            <a:spLocks noGrp="1"/>
          </p:cNvSpPr>
          <p:nvPr>
            <p:ph type="sldNum" sz="quarter" idx="12"/>
          </p:nvPr>
        </p:nvSpPr>
        <p:spPr/>
        <p:txBody>
          <a:bodyPr/>
          <a:lstStyle/>
          <a:p>
            <a:fld id="{7CB45F04-CF4F-47AE-9523-7B01073B62B2}" type="slidenum">
              <a:rPr lang="de-DE" smtClean="0"/>
              <a:t>11</a:t>
            </a:fld>
            <a:endParaRPr lang="de-DE"/>
          </a:p>
        </p:txBody>
      </p:sp>
      <p:sp>
        <p:nvSpPr>
          <p:cNvPr id="5" name="Titel 4"/>
          <p:cNvSpPr>
            <a:spLocks noGrp="1"/>
          </p:cNvSpPr>
          <p:nvPr>
            <p:ph type="title"/>
          </p:nvPr>
        </p:nvSpPr>
        <p:spPr/>
        <p:txBody>
          <a:bodyPr/>
          <a:lstStyle/>
          <a:p>
            <a:r>
              <a:rPr lang="de-DE" sz="3200" dirty="0" smtClean="0"/>
              <a:t>Fraunhofer </a:t>
            </a:r>
            <a:r>
              <a:rPr lang="de-DE" sz="3200" dirty="0" smtClean="0"/>
              <a:t>AZOM an der WHZ</a:t>
            </a:r>
            <a:endParaRPr lang="de-DE" dirty="0"/>
          </a:p>
        </p:txBody>
      </p:sp>
      <p:sp>
        <p:nvSpPr>
          <p:cNvPr id="6" name="Inhaltsplatzhalter 1"/>
          <p:cNvSpPr>
            <a:spLocks noGrp="1"/>
          </p:cNvSpPr>
          <p:nvPr>
            <p:ph idx="1"/>
          </p:nvPr>
        </p:nvSpPr>
        <p:spPr>
          <a:xfrm>
            <a:off x="147609" y="3451890"/>
            <a:ext cx="6584631" cy="2620612"/>
          </a:xfrm>
        </p:spPr>
        <p:txBody>
          <a:bodyPr>
            <a:noAutofit/>
          </a:bodyPr>
          <a:lstStyle/>
          <a:p>
            <a:pPr marL="0" indent="0">
              <a:buNone/>
            </a:pPr>
            <a:r>
              <a:rPr lang="de-DE" sz="2000" b="1" dirty="0" smtClean="0">
                <a:solidFill>
                  <a:srgbClr val="003B6F"/>
                </a:solidFill>
              </a:rPr>
              <a:t>Das </a:t>
            </a:r>
            <a:r>
              <a:rPr lang="de-DE" sz="2000" b="1" dirty="0" smtClean="0">
                <a:solidFill>
                  <a:srgbClr val="003B6F"/>
                </a:solidFill>
              </a:rPr>
              <a:t>Fraunhofer </a:t>
            </a:r>
            <a:r>
              <a:rPr lang="de-DE" sz="2000" b="1" dirty="0" smtClean="0">
                <a:solidFill>
                  <a:srgbClr val="003B6F"/>
                </a:solidFill>
              </a:rPr>
              <a:t>Anwenderzentrum für Optische Messtechnik und Oberflächentechnologien bietet Kompetenzen an: </a:t>
            </a:r>
            <a:endParaRPr lang="de-DE" sz="2000" b="1" dirty="0" smtClean="0">
              <a:solidFill>
                <a:srgbClr val="003B6F"/>
              </a:solidFill>
            </a:endParaRPr>
          </a:p>
          <a:p>
            <a:r>
              <a:rPr lang="de-DE" sz="2000" dirty="0" err="1">
                <a:solidFill>
                  <a:srgbClr val="003B6F"/>
                </a:solidFill>
              </a:rPr>
              <a:t>Photonische</a:t>
            </a:r>
            <a:r>
              <a:rPr lang="de-DE" sz="2000" dirty="0">
                <a:solidFill>
                  <a:srgbClr val="003B6F"/>
                </a:solidFill>
              </a:rPr>
              <a:t> Systemkomponenten, Fasertechnologien und </a:t>
            </a:r>
            <a:r>
              <a:rPr lang="de-DE" sz="2000" dirty="0" smtClean="0">
                <a:solidFill>
                  <a:srgbClr val="003B6F"/>
                </a:solidFill>
              </a:rPr>
              <a:t>Messtechnik</a:t>
            </a:r>
          </a:p>
          <a:p>
            <a:r>
              <a:rPr lang="de-DE" sz="2000" dirty="0">
                <a:solidFill>
                  <a:srgbClr val="003B6F"/>
                </a:solidFill>
              </a:rPr>
              <a:t>Oberflächen- und </a:t>
            </a:r>
            <a:r>
              <a:rPr lang="de-DE" sz="2000" dirty="0" smtClean="0">
                <a:solidFill>
                  <a:srgbClr val="003B6F"/>
                </a:solidFill>
              </a:rPr>
              <a:t>Werkstofftechnologien</a:t>
            </a:r>
          </a:p>
          <a:p>
            <a:r>
              <a:rPr lang="de-DE" sz="2000" dirty="0">
                <a:solidFill>
                  <a:srgbClr val="003B6F"/>
                </a:solidFill>
              </a:rPr>
              <a:t>Bildverarbeitung und Prozesskontrolle</a:t>
            </a:r>
            <a:endParaRPr lang="de-DE" sz="2000" dirty="0">
              <a:solidFill>
                <a:srgbClr val="003B6F"/>
              </a:solidFill>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5029" y="5085184"/>
            <a:ext cx="2359459" cy="907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101154"/>
            <a:ext cx="4712423" cy="2047721"/>
          </a:xfrm>
          <a:prstGeom prst="rect">
            <a:avLst/>
          </a:prstGeom>
          <a:effectLst>
            <a:outerShdw blurRad="63500" sx="102000" sy="102000" algn="ctr" rotWithShape="0">
              <a:prstClr val="black">
                <a:alpha val="40000"/>
              </a:prstClr>
            </a:outerShdw>
          </a:effectLst>
        </p:spPr>
      </p:pic>
      <p:pic>
        <p:nvPicPr>
          <p:cNvPr id="7" name="Picture 2" descr="\\WHZ-FFAK-00\Nutzer-Rektorat$\Rektorat\Uebergabe-Rektorat-Neu\PROREKTORATE\PFWn\Fotos\2016-11-15_WHZ_Frauhehofer_print\IMG_402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8039" y="1101154"/>
            <a:ext cx="3056328" cy="203755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908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lgn="ctr">
              <a:buNone/>
            </a:pPr>
            <a:endParaRPr lang="de-DE" sz="8800" dirty="0" smtClean="0">
              <a:solidFill>
                <a:srgbClr val="003B6F"/>
              </a:solidFill>
            </a:endParaRPr>
          </a:p>
          <a:p>
            <a:pPr marL="0" indent="0" algn="ctr">
              <a:buNone/>
            </a:pPr>
            <a:r>
              <a:rPr lang="de-DE" sz="8800" dirty="0" smtClean="0">
                <a:solidFill>
                  <a:srgbClr val="003B6F"/>
                </a:solidFill>
              </a:rPr>
              <a:t>Danke!</a:t>
            </a:r>
            <a:endParaRPr lang="de-DE" sz="8800" dirty="0">
              <a:solidFill>
                <a:srgbClr val="003B6F"/>
              </a:solidFill>
            </a:endParaRPr>
          </a:p>
        </p:txBody>
      </p:sp>
      <p:sp>
        <p:nvSpPr>
          <p:cNvPr id="3" name="Titel 2"/>
          <p:cNvSpPr>
            <a:spLocks noGrp="1"/>
          </p:cNvSpPr>
          <p:nvPr>
            <p:ph type="title"/>
          </p:nvPr>
        </p:nvSpPr>
        <p:spPr/>
        <p:txBody>
          <a:bodyPr/>
          <a:lstStyle/>
          <a:p>
            <a:endParaRPr lang="de-DE" dirty="0"/>
          </a:p>
        </p:txBody>
      </p:sp>
    </p:spTree>
    <p:extLst>
      <p:ext uri="{BB962C8B-B14F-4D97-AF65-F5344CB8AC3E}">
        <p14:creationId xmlns:p14="http://schemas.microsoft.com/office/powerpoint/2010/main" val="732496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Imagefilm WHZ</a:t>
            </a:r>
            <a:endParaRPr lang="de-DE" dirty="0"/>
          </a:p>
        </p:txBody>
      </p:sp>
      <p:pic>
        <p:nvPicPr>
          <p:cNvPr id="4" name="xDtO4nY2B38"/>
          <p:cNvPicPr>
            <a:picLocks noGrp="1" noRot="1" noChangeAspect="1"/>
          </p:cNvPicPr>
          <p:nvPr>
            <p:ph idx="1"/>
            <a:videoFile r:link="rId1"/>
          </p:nvPr>
        </p:nvPicPr>
        <p:blipFill>
          <a:blip r:embed="rId3"/>
          <a:stretch>
            <a:fillRect/>
          </a:stretch>
        </p:blipFill>
        <p:spPr>
          <a:xfrm>
            <a:off x="107504" y="1121119"/>
            <a:ext cx="8856984" cy="4982054"/>
          </a:xfrm>
          <a:prstGeom prst="rect">
            <a:avLst/>
          </a:prstGeom>
        </p:spPr>
      </p:pic>
    </p:spTree>
    <p:extLst>
      <p:ext uri="{BB962C8B-B14F-4D97-AF65-F5344CB8AC3E}">
        <p14:creationId xmlns:p14="http://schemas.microsoft.com/office/powerpoint/2010/main" val="368740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Wo Sie uns finden</a:t>
            </a:r>
            <a:endParaRPr lang="de-DE" dirty="0"/>
          </a:p>
        </p:txBody>
      </p:sp>
      <p:pic>
        <p:nvPicPr>
          <p:cNvPr id="2" name="Grafik 1"/>
          <p:cNvPicPr>
            <a:picLocks noChangeAspect="1"/>
          </p:cNvPicPr>
          <p:nvPr/>
        </p:nvPicPr>
        <p:blipFill>
          <a:blip r:embed="rId2"/>
          <a:stretch>
            <a:fillRect/>
          </a:stretch>
        </p:blipFill>
        <p:spPr>
          <a:xfrm>
            <a:off x="1907704" y="1052736"/>
            <a:ext cx="5552183" cy="5122382"/>
          </a:xfrm>
          <a:prstGeom prst="rect">
            <a:avLst/>
          </a:prstGeom>
          <a:effectLst>
            <a:outerShdw blurRad="63500" sx="102000" sy="102000" algn="ctr" rotWithShape="0">
              <a:prstClr val="black">
                <a:alpha val="40000"/>
              </a:prstClr>
            </a:outerShdw>
          </a:effectLst>
        </p:spPr>
      </p:pic>
      <p:sp>
        <p:nvSpPr>
          <p:cNvPr id="4" name="Pfeil nach rechts 3"/>
          <p:cNvSpPr/>
          <p:nvPr/>
        </p:nvSpPr>
        <p:spPr>
          <a:xfrm rot="1549392">
            <a:off x="4037944" y="4193941"/>
            <a:ext cx="2736304" cy="158917"/>
          </a:xfrm>
          <a:prstGeom prst="rightArrow">
            <a:avLst/>
          </a:prstGeom>
          <a:solidFill>
            <a:srgbClr val="9D392E"/>
          </a:solidFill>
          <a:ln>
            <a:solidFill>
              <a:srgbClr val="9D39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0012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Fakten über Zwickau</a:t>
            </a:r>
            <a:endParaRPr lang="de-DE" dirty="0"/>
          </a:p>
        </p:txBody>
      </p:sp>
      <p:sp>
        <p:nvSpPr>
          <p:cNvPr id="4" name="Textfeld 1"/>
          <p:cNvSpPr txBox="1">
            <a:spLocks noChangeArrowheads="1"/>
          </p:cNvSpPr>
          <p:nvPr/>
        </p:nvSpPr>
        <p:spPr>
          <a:xfrm>
            <a:off x="4788024" y="1138424"/>
            <a:ext cx="3888432" cy="409342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
            </a:pPr>
            <a:r>
              <a:rPr lang="de-DE" sz="2000" dirty="0">
                <a:solidFill>
                  <a:srgbClr val="003B6F"/>
                </a:solidFill>
              </a:rPr>
              <a:t>92,000 </a:t>
            </a:r>
            <a:r>
              <a:rPr lang="de-DE" sz="2000" dirty="0" smtClean="0">
                <a:solidFill>
                  <a:srgbClr val="003B6F"/>
                </a:solidFill>
              </a:rPr>
              <a:t>Einwohner </a:t>
            </a:r>
            <a:endParaRPr lang="de-DE" sz="2000" dirty="0" smtClean="0">
              <a:solidFill>
                <a:srgbClr val="003B6F"/>
              </a:solidFill>
            </a:endParaRPr>
          </a:p>
          <a:p>
            <a:pPr>
              <a:lnSpc>
                <a:spcPct val="150000"/>
              </a:lnSpc>
              <a:buFont typeface="Wingdings" panose="05000000000000000000" pitchFamily="2" charset="2"/>
              <a:buChar char="§"/>
            </a:pPr>
            <a:r>
              <a:rPr lang="de-DE" sz="2000" dirty="0" smtClean="0">
                <a:solidFill>
                  <a:srgbClr val="003B6F"/>
                </a:solidFill>
              </a:rPr>
              <a:t>Geburtsort von Robert </a:t>
            </a:r>
            <a:r>
              <a:rPr lang="de-DE" sz="2000" dirty="0" smtClean="0">
                <a:solidFill>
                  <a:srgbClr val="003B6F"/>
                </a:solidFill>
              </a:rPr>
              <a:t>Schumann </a:t>
            </a:r>
          </a:p>
          <a:p>
            <a:pPr>
              <a:lnSpc>
                <a:spcPct val="150000"/>
              </a:lnSpc>
              <a:buFont typeface="Wingdings" panose="05000000000000000000" pitchFamily="2" charset="2"/>
              <a:buChar char="§"/>
            </a:pPr>
            <a:r>
              <a:rPr lang="de-DE" sz="2000" dirty="0" smtClean="0">
                <a:solidFill>
                  <a:srgbClr val="003B6F"/>
                </a:solidFill>
              </a:rPr>
              <a:t>Horch</a:t>
            </a:r>
            <a:r>
              <a:rPr lang="de-DE" sz="2000" dirty="0">
                <a:solidFill>
                  <a:srgbClr val="003B6F"/>
                </a:solidFill>
              </a:rPr>
              <a:t>, Audi </a:t>
            </a:r>
            <a:r>
              <a:rPr lang="de-DE" sz="2000" dirty="0" smtClean="0">
                <a:solidFill>
                  <a:srgbClr val="003B6F"/>
                </a:solidFill>
              </a:rPr>
              <a:t>und </a:t>
            </a:r>
            <a:r>
              <a:rPr lang="de-DE" sz="2000" dirty="0" smtClean="0">
                <a:solidFill>
                  <a:srgbClr val="003B6F"/>
                </a:solidFill>
              </a:rPr>
              <a:t>Trabant</a:t>
            </a:r>
          </a:p>
          <a:p>
            <a:pPr>
              <a:lnSpc>
                <a:spcPct val="150000"/>
              </a:lnSpc>
              <a:buFont typeface="Wingdings" panose="05000000000000000000" pitchFamily="2" charset="2"/>
              <a:buChar char="§"/>
            </a:pPr>
            <a:r>
              <a:rPr lang="de-DE" sz="2000" dirty="0" smtClean="0">
                <a:solidFill>
                  <a:srgbClr val="003B6F"/>
                </a:solidFill>
              </a:rPr>
              <a:t>Automobilstadt (VW Sachsen GmbH und viele Zulieferer)</a:t>
            </a:r>
            <a:endParaRPr lang="de-DE" sz="2000" dirty="0"/>
          </a:p>
          <a:p>
            <a:pPr>
              <a:lnSpc>
                <a:spcPct val="150000"/>
              </a:lnSpc>
              <a:buFont typeface="Wingdings" panose="05000000000000000000" pitchFamily="2" charset="2"/>
              <a:buChar char="§"/>
            </a:pPr>
            <a:endParaRPr lang="en-US" sz="2000" dirty="0">
              <a:solidFill>
                <a:srgbClr val="003B6F"/>
              </a:solidFill>
            </a:endParaRPr>
          </a:p>
          <a:p>
            <a:pPr>
              <a:lnSpc>
                <a:spcPct val="150000"/>
              </a:lnSpc>
            </a:pPr>
            <a:endParaRPr lang="de-DE" sz="2000" dirty="0" smtClean="0">
              <a:solidFill>
                <a:srgbClr val="003B6F"/>
              </a:solidFill>
              <a:latin typeface="Arial" charset="0"/>
            </a:endParaRPr>
          </a:p>
        </p:txBody>
      </p:sp>
      <p:pic>
        <p:nvPicPr>
          <p:cNvPr id="8" name="Grafik 7"/>
          <p:cNvPicPr>
            <a:picLocks noChangeAspect="1"/>
          </p:cNvPicPr>
          <p:nvPr/>
        </p:nvPicPr>
        <p:blipFill>
          <a:blip r:embed="rId2"/>
          <a:stretch>
            <a:fillRect/>
          </a:stretch>
        </p:blipFill>
        <p:spPr>
          <a:xfrm>
            <a:off x="395536" y="1116947"/>
            <a:ext cx="3816424" cy="2378284"/>
          </a:xfrm>
          <a:prstGeom prst="rect">
            <a:avLst/>
          </a:prstGeom>
          <a:effectLst>
            <a:outerShdw blurRad="63500" sx="102000" sy="102000" algn="ctr" rotWithShape="0">
              <a:prstClr val="black">
                <a:alpha val="40000"/>
              </a:prstClr>
            </a:outerShdw>
          </a:effectLst>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5" y="3717032"/>
            <a:ext cx="3816425" cy="254393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16750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179929"/>
            <a:ext cx="9144000" cy="646331"/>
          </a:xfrm>
          <a:prstGeom prst="rect">
            <a:avLst/>
          </a:prstGeom>
        </p:spPr>
        <p:txBody>
          <a:bodyPr wrap="square">
            <a:spAutoFit/>
          </a:bodyPr>
          <a:lstStyle/>
          <a:p>
            <a:pPr algn="ctr"/>
            <a:r>
              <a:rPr lang="de-DE" sz="3600" dirty="0" smtClean="0">
                <a:solidFill>
                  <a:srgbClr val="003B6F"/>
                </a:solidFill>
                <a:ea typeface="+mj-ea"/>
                <a:cs typeface="+mj-cs"/>
              </a:rPr>
              <a:t>Unsere Hochschule – Fakten und Zahlen</a:t>
            </a:r>
            <a:endParaRPr lang="de-DE" sz="2000" dirty="0"/>
          </a:p>
        </p:txBody>
      </p:sp>
      <p:pic>
        <p:nvPicPr>
          <p:cNvPr id="4" name="Grafik 3"/>
          <p:cNvPicPr>
            <a:picLocks noChangeAspect="1"/>
          </p:cNvPicPr>
          <p:nvPr/>
        </p:nvPicPr>
        <p:blipFill>
          <a:blip r:embed="rId3"/>
          <a:stretch>
            <a:fillRect/>
          </a:stretch>
        </p:blipFill>
        <p:spPr>
          <a:xfrm>
            <a:off x="3527365" y="1226526"/>
            <a:ext cx="5309467" cy="2188666"/>
          </a:xfrm>
          <a:prstGeom prst="rect">
            <a:avLst/>
          </a:prstGeom>
          <a:effectLst>
            <a:outerShdw blurRad="63500" sx="102000" sy="102000" algn="ctr" rotWithShape="0">
              <a:prstClr val="black">
                <a:alpha val="40000"/>
              </a:prstClr>
            </a:outerShdw>
          </a:effectLst>
        </p:spPr>
      </p:pic>
      <p:pic>
        <p:nvPicPr>
          <p:cNvPr id="3" name="Grafik 2"/>
          <p:cNvPicPr>
            <a:picLocks noChangeAspect="1"/>
          </p:cNvPicPr>
          <p:nvPr/>
        </p:nvPicPr>
        <p:blipFill>
          <a:blip r:embed="rId4"/>
          <a:stretch>
            <a:fillRect/>
          </a:stretch>
        </p:blipFill>
        <p:spPr>
          <a:xfrm>
            <a:off x="323528" y="1226526"/>
            <a:ext cx="2963369" cy="4776620"/>
          </a:xfrm>
          <a:prstGeom prst="rect">
            <a:avLst/>
          </a:prstGeom>
          <a:effectLst>
            <a:outerShdw blurRad="63500" sx="102000" sy="102000" algn="ctr" rotWithShape="0">
              <a:prstClr val="black">
                <a:alpha val="40000"/>
              </a:prstClr>
            </a:outerShdw>
          </a:effectLst>
        </p:spPr>
      </p:pic>
      <p:sp>
        <p:nvSpPr>
          <p:cNvPr id="5" name="Textfeld 4"/>
          <p:cNvSpPr txBox="1"/>
          <p:nvPr/>
        </p:nvSpPr>
        <p:spPr>
          <a:xfrm>
            <a:off x="3545512" y="3933056"/>
            <a:ext cx="5653136" cy="2769989"/>
          </a:xfrm>
          <a:prstGeom prst="rect">
            <a:avLst/>
          </a:prstGeom>
          <a:noFill/>
        </p:spPr>
        <p:txBody>
          <a:bodyPr wrap="square" rtlCol="0">
            <a:spAutoFit/>
          </a:bodyPr>
          <a:lstStyle/>
          <a:p>
            <a:pPr marL="342900" indent="-342900">
              <a:buFont typeface="Wingdings" panose="05000000000000000000" pitchFamily="2" charset="2"/>
              <a:buChar char="§"/>
            </a:pPr>
            <a:r>
              <a:rPr lang="en-US" sz="2000" dirty="0" smtClean="0">
                <a:solidFill>
                  <a:srgbClr val="003B6F"/>
                </a:solidFill>
              </a:rPr>
              <a:t>1897 </a:t>
            </a:r>
            <a:r>
              <a:rPr lang="en-US" sz="2000" dirty="0" err="1" smtClean="0">
                <a:solidFill>
                  <a:srgbClr val="003B6F"/>
                </a:solidFill>
              </a:rPr>
              <a:t>gegründet</a:t>
            </a:r>
            <a:endParaRPr lang="en-US" sz="2000" dirty="0" smtClean="0">
              <a:solidFill>
                <a:srgbClr val="003B6F"/>
              </a:solidFill>
            </a:endParaRPr>
          </a:p>
          <a:p>
            <a:pPr marL="342900" indent="-342900">
              <a:buFont typeface="Wingdings" panose="05000000000000000000" pitchFamily="2" charset="2"/>
              <a:buChar char="§"/>
            </a:pPr>
            <a:r>
              <a:rPr lang="en-US" sz="2000" dirty="0" smtClean="0">
                <a:solidFill>
                  <a:srgbClr val="003B6F"/>
                </a:solidFill>
              </a:rPr>
              <a:t>4,300 </a:t>
            </a:r>
            <a:r>
              <a:rPr lang="en-US" sz="2000" dirty="0" err="1" smtClean="0">
                <a:solidFill>
                  <a:srgbClr val="003B6F"/>
                </a:solidFill>
              </a:rPr>
              <a:t>Studierende</a:t>
            </a:r>
            <a:r>
              <a:rPr lang="en-US" sz="2000" dirty="0" smtClean="0">
                <a:solidFill>
                  <a:srgbClr val="003B6F"/>
                </a:solidFill>
              </a:rPr>
              <a:t> und </a:t>
            </a:r>
            <a:r>
              <a:rPr lang="en-US" sz="2000" dirty="0">
                <a:solidFill>
                  <a:srgbClr val="003B6F"/>
                </a:solidFill>
              </a:rPr>
              <a:t>500 </a:t>
            </a:r>
            <a:r>
              <a:rPr lang="en-US" sz="2000" dirty="0" err="1" smtClean="0">
                <a:solidFill>
                  <a:srgbClr val="003B6F"/>
                </a:solidFill>
              </a:rPr>
              <a:t>ausländische</a:t>
            </a:r>
            <a:r>
              <a:rPr lang="en-US" sz="2000" dirty="0" smtClean="0">
                <a:solidFill>
                  <a:srgbClr val="003B6F"/>
                </a:solidFill>
              </a:rPr>
              <a:t> </a:t>
            </a:r>
            <a:r>
              <a:rPr lang="en-US" sz="2000" dirty="0" err="1" smtClean="0">
                <a:solidFill>
                  <a:srgbClr val="003B6F"/>
                </a:solidFill>
              </a:rPr>
              <a:t>Studierende</a:t>
            </a:r>
            <a:endParaRPr lang="en-US" sz="2000" dirty="0" smtClean="0">
              <a:solidFill>
                <a:srgbClr val="003B6F"/>
              </a:solidFill>
            </a:endParaRPr>
          </a:p>
          <a:p>
            <a:pPr marL="342900" indent="-342900">
              <a:buFont typeface="Wingdings" panose="05000000000000000000" pitchFamily="2" charset="2"/>
              <a:buChar char="§"/>
            </a:pPr>
            <a:r>
              <a:rPr lang="en-US" sz="2000" dirty="0">
                <a:solidFill>
                  <a:srgbClr val="003B6F"/>
                </a:solidFill>
              </a:rPr>
              <a:t>150 </a:t>
            </a:r>
            <a:r>
              <a:rPr lang="en-US" sz="2000" dirty="0" err="1" smtClean="0">
                <a:solidFill>
                  <a:srgbClr val="003B6F"/>
                </a:solidFill>
              </a:rPr>
              <a:t>Professoren</a:t>
            </a:r>
            <a:r>
              <a:rPr lang="en-US" sz="2000" dirty="0" smtClean="0">
                <a:solidFill>
                  <a:srgbClr val="003B6F"/>
                </a:solidFill>
              </a:rPr>
              <a:t> </a:t>
            </a:r>
            <a:r>
              <a:rPr lang="en-US" sz="2000" dirty="0">
                <a:solidFill>
                  <a:srgbClr val="003B6F"/>
                </a:solidFill>
              </a:rPr>
              <a:t>(550 </a:t>
            </a:r>
            <a:r>
              <a:rPr lang="en-US" sz="2000" dirty="0" err="1" smtClean="0">
                <a:solidFill>
                  <a:srgbClr val="003B6F"/>
                </a:solidFill>
              </a:rPr>
              <a:t>Beschäftigte</a:t>
            </a:r>
            <a:r>
              <a:rPr lang="en-US" sz="2000" dirty="0" smtClean="0">
                <a:solidFill>
                  <a:srgbClr val="003B6F"/>
                </a:solidFill>
              </a:rPr>
              <a:t>)</a:t>
            </a:r>
            <a:endParaRPr lang="en-US" sz="2000" dirty="0" smtClean="0">
              <a:solidFill>
                <a:srgbClr val="003B6F"/>
              </a:solidFill>
            </a:endParaRPr>
          </a:p>
          <a:p>
            <a:pPr marL="342900" indent="-342900">
              <a:buFont typeface="Wingdings" panose="05000000000000000000" pitchFamily="2" charset="2"/>
              <a:buChar char="§"/>
            </a:pPr>
            <a:r>
              <a:rPr lang="en-US" sz="2000" dirty="0">
                <a:solidFill>
                  <a:srgbClr val="003B6F"/>
                </a:solidFill>
              </a:rPr>
              <a:t>8 </a:t>
            </a:r>
            <a:r>
              <a:rPr lang="en-US" sz="2000" dirty="0" err="1" smtClean="0">
                <a:solidFill>
                  <a:srgbClr val="003B6F"/>
                </a:solidFill>
              </a:rPr>
              <a:t>Fakultäten</a:t>
            </a:r>
            <a:r>
              <a:rPr lang="en-US" sz="2000" dirty="0" smtClean="0">
                <a:solidFill>
                  <a:srgbClr val="003B6F"/>
                </a:solidFill>
              </a:rPr>
              <a:t> </a:t>
            </a:r>
            <a:r>
              <a:rPr lang="en-US" sz="2000" dirty="0">
                <a:solidFill>
                  <a:srgbClr val="003B6F"/>
                </a:solidFill>
              </a:rPr>
              <a:t>and </a:t>
            </a:r>
            <a:r>
              <a:rPr lang="en-US" sz="2000" dirty="0" smtClean="0">
                <a:solidFill>
                  <a:srgbClr val="003B6F"/>
                </a:solidFill>
              </a:rPr>
              <a:t>53 </a:t>
            </a:r>
            <a:r>
              <a:rPr lang="en-US" sz="2000" dirty="0" err="1" smtClean="0">
                <a:solidFill>
                  <a:srgbClr val="003B6F"/>
                </a:solidFill>
              </a:rPr>
              <a:t>Studiengänge</a:t>
            </a:r>
            <a:endParaRPr lang="en-US" sz="2000" dirty="0" smtClean="0">
              <a:solidFill>
                <a:srgbClr val="003B6F"/>
              </a:solidFill>
            </a:endParaRPr>
          </a:p>
          <a:p>
            <a:pPr marL="342900" indent="-342900">
              <a:buFont typeface="Wingdings" panose="05000000000000000000" pitchFamily="2" charset="2"/>
              <a:buChar char="§"/>
            </a:pPr>
            <a:r>
              <a:rPr lang="en-US" sz="2000" dirty="0" err="1" smtClean="0">
                <a:solidFill>
                  <a:srgbClr val="003B6F"/>
                </a:solidFill>
              </a:rPr>
              <a:t>Abschlüsse</a:t>
            </a:r>
            <a:r>
              <a:rPr lang="en-US" sz="2000" dirty="0" smtClean="0">
                <a:solidFill>
                  <a:srgbClr val="003B6F"/>
                </a:solidFill>
              </a:rPr>
              <a:t>: </a:t>
            </a:r>
            <a:r>
              <a:rPr lang="en-US" sz="2000" dirty="0">
                <a:solidFill>
                  <a:srgbClr val="003B6F"/>
                </a:solidFill>
              </a:rPr>
              <a:t>Bachelor, Master </a:t>
            </a:r>
            <a:r>
              <a:rPr lang="en-US" sz="2000" dirty="0" smtClean="0">
                <a:solidFill>
                  <a:srgbClr val="003B6F"/>
                </a:solidFill>
              </a:rPr>
              <a:t>und </a:t>
            </a:r>
            <a:r>
              <a:rPr lang="en-US" sz="2000" dirty="0" err="1" smtClean="0">
                <a:solidFill>
                  <a:srgbClr val="003B6F"/>
                </a:solidFill>
              </a:rPr>
              <a:t>Diplom</a:t>
            </a:r>
            <a:endParaRPr lang="en-US" sz="2000" dirty="0">
              <a:solidFill>
                <a:srgbClr val="003B6F"/>
              </a:solidFill>
            </a:endParaRPr>
          </a:p>
          <a:p>
            <a:pPr algn="ctr"/>
            <a:endParaRPr lang="en-US" b="1" dirty="0"/>
          </a:p>
          <a:p>
            <a:pPr algn="ctr"/>
            <a:endParaRPr lang="en-US" b="1" dirty="0"/>
          </a:p>
          <a:p>
            <a:pPr algn="ctr"/>
            <a:endParaRPr lang="de-DE" b="1" dirty="0"/>
          </a:p>
        </p:txBody>
      </p:sp>
    </p:spTree>
    <p:extLst>
      <p:ext uri="{BB962C8B-B14F-4D97-AF65-F5344CB8AC3E}">
        <p14:creationId xmlns:p14="http://schemas.microsoft.com/office/powerpoint/2010/main" val="264061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563888" y="1504653"/>
            <a:ext cx="5077073" cy="4248472"/>
          </a:xfrm>
        </p:spPr>
        <p:txBody>
          <a:bodyPr>
            <a:noAutofit/>
          </a:bodyPr>
          <a:lstStyle/>
          <a:p>
            <a:pPr marL="0" indent="0">
              <a:buNone/>
            </a:pPr>
            <a:r>
              <a:rPr lang="de-DE" dirty="0">
                <a:solidFill>
                  <a:srgbClr val="003B6F"/>
                </a:solidFill>
              </a:rPr>
              <a:t>8 </a:t>
            </a:r>
            <a:r>
              <a:rPr lang="de-DE" dirty="0" smtClean="0">
                <a:solidFill>
                  <a:srgbClr val="003B6F"/>
                </a:solidFill>
              </a:rPr>
              <a:t>Fakultäten</a:t>
            </a:r>
            <a:endParaRPr lang="de-DE" dirty="0" smtClean="0">
              <a:solidFill>
                <a:srgbClr val="003B6F"/>
              </a:solidFill>
            </a:endParaRPr>
          </a:p>
          <a:p>
            <a:pPr marL="0" indent="0">
              <a:buNone/>
            </a:pPr>
            <a:endParaRPr lang="de-DE" sz="2000" dirty="0">
              <a:solidFill>
                <a:srgbClr val="003B6F"/>
              </a:solidFill>
            </a:endParaRPr>
          </a:p>
          <a:p>
            <a:pPr>
              <a:buFont typeface="Wingdings" panose="05000000000000000000" pitchFamily="2" charset="2"/>
              <a:buChar char="§"/>
            </a:pPr>
            <a:r>
              <a:rPr lang="de-DE" sz="2000" dirty="0" smtClean="0">
                <a:solidFill>
                  <a:srgbClr val="003B6F"/>
                </a:solidFill>
              </a:rPr>
              <a:t>Angewandte Kunst Schneeberg</a:t>
            </a:r>
            <a:endParaRPr lang="de-DE" sz="2000" dirty="0">
              <a:solidFill>
                <a:srgbClr val="003B6F"/>
              </a:solidFill>
            </a:endParaRPr>
          </a:p>
          <a:p>
            <a:pPr>
              <a:buFont typeface="Wingdings" panose="05000000000000000000" pitchFamily="2" charset="2"/>
              <a:buChar char="§"/>
            </a:pPr>
            <a:r>
              <a:rPr lang="de-DE" sz="2000" dirty="0" smtClean="0">
                <a:solidFill>
                  <a:srgbClr val="003B6F"/>
                </a:solidFill>
              </a:rPr>
              <a:t>Angewandte Sprachen und Interkulturelle Kommunikation</a:t>
            </a:r>
            <a:endParaRPr lang="de-DE" sz="2000" dirty="0">
              <a:solidFill>
                <a:srgbClr val="003B6F"/>
              </a:solidFill>
            </a:endParaRPr>
          </a:p>
          <a:p>
            <a:pPr>
              <a:buFont typeface="Wingdings" panose="05000000000000000000" pitchFamily="2" charset="2"/>
              <a:buChar char="§"/>
            </a:pPr>
            <a:r>
              <a:rPr lang="de-DE" sz="2000" dirty="0" smtClean="0">
                <a:solidFill>
                  <a:srgbClr val="003B6F"/>
                </a:solidFill>
              </a:rPr>
              <a:t>Automobil- und Maschinenbau</a:t>
            </a:r>
            <a:endParaRPr lang="de-DE" sz="2000" dirty="0">
              <a:solidFill>
                <a:srgbClr val="003B6F"/>
              </a:solidFill>
            </a:endParaRPr>
          </a:p>
          <a:p>
            <a:pPr>
              <a:buFont typeface="Wingdings" panose="05000000000000000000" pitchFamily="2" charset="2"/>
              <a:buChar char="§"/>
            </a:pPr>
            <a:r>
              <a:rPr lang="de-DE" sz="2000" dirty="0" smtClean="0">
                <a:solidFill>
                  <a:srgbClr val="003B6F"/>
                </a:solidFill>
              </a:rPr>
              <a:t>Kraftfahrzeugtechnik</a:t>
            </a:r>
            <a:endParaRPr lang="de-DE" sz="2000" dirty="0">
              <a:solidFill>
                <a:srgbClr val="003B6F"/>
              </a:solidFill>
            </a:endParaRPr>
          </a:p>
          <a:p>
            <a:pPr>
              <a:buFont typeface="Wingdings" panose="05000000000000000000" pitchFamily="2" charset="2"/>
              <a:buChar char="§"/>
            </a:pPr>
            <a:r>
              <a:rPr lang="de-DE" sz="2000" dirty="0" smtClean="0">
                <a:solidFill>
                  <a:srgbClr val="003B6F"/>
                </a:solidFill>
              </a:rPr>
              <a:t>Elektrotechnik</a:t>
            </a:r>
            <a:endParaRPr lang="de-DE" sz="2000" dirty="0">
              <a:solidFill>
                <a:srgbClr val="003B6F"/>
              </a:solidFill>
            </a:endParaRPr>
          </a:p>
          <a:p>
            <a:pPr>
              <a:buFont typeface="Wingdings" panose="05000000000000000000" pitchFamily="2" charset="2"/>
              <a:buChar char="§"/>
            </a:pPr>
            <a:r>
              <a:rPr lang="de-DE" sz="2000" dirty="0" smtClean="0">
                <a:solidFill>
                  <a:srgbClr val="003B6F"/>
                </a:solidFill>
              </a:rPr>
              <a:t>Gesundheits- und Pflegewissenschaften </a:t>
            </a:r>
            <a:endParaRPr lang="de-DE" sz="2000" dirty="0">
              <a:solidFill>
                <a:srgbClr val="003B6F"/>
              </a:solidFill>
            </a:endParaRPr>
          </a:p>
          <a:p>
            <a:pPr>
              <a:buFont typeface="Wingdings" panose="05000000000000000000" pitchFamily="2" charset="2"/>
              <a:buChar char="§"/>
            </a:pPr>
            <a:r>
              <a:rPr lang="de-DE" sz="2000" dirty="0" smtClean="0">
                <a:solidFill>
                  <a:srgbClr val="003B6F"/>
                </a:solidFill>
              </a:rPr>
              <a:t>Physikalische Technik / Informatik</a:t>
            </a:r>
            <a:endParaRPr lang="de-DE" sz="2000" dirty="0">
              <a:solidFill>
                <a:srgbClr val="003B6F"/>
              </a:solidFill>
            </a:endParaRPr>
          </a:p>
          <a:p>
            <a:pPr>
              <a:buFont typeface="Wingdings" panose="05000000000000000000" pitchFamily="2" charset="2"/>
              <a:buChar char="§"/>
            </a:pPr>
            <a:r>
              <a:rPr lang="de-DE" sz="2000" dirty="0" smtClean="0">
                <a:solidFill>
                  <a:srgbClr val="003B6F"/>
                </a:solidFill>
              </a:rPr>
              <a:t>Wirtschaftswissenschaften</a:t>
            </a:r>
            <a:endParaRPr lang="de-DE" sz="2000" dirty="0">
              <a:solidFill>
                <a:srgbClr val="003B6F"/>
              </a:solidFill>
            </a:endParaRPr>
          </a:p>
        </p:txBody>
      </p:sp>
      <p:sp>
        <p:nvSpPr>
          <p:cNvPr id="3" name="Titel 2"/>
          <p:cNvSpPr>
            <a:spLocks noGrp="1"/>
          </p:cNvSpPr>
          <p:nvPr>
            <p:ph type="title"/>
          </p:nvPr>
        </p:nvSpPr>
        <p:spPr/>
        <p:txBody>
          <a:bodyPr/>
          <a:lstStyle/>
          <a:p>
            <a:r>
              <a:rPr lang="de-DE" dirty="0"/>
              <a:t>Unsere Hochschule – Fakten und Zahlen</a:t>
            </a:r>
            <a:endParaRPr lang="de-DE" sz="2000" dirty="0"/>
          </a:p>
        </p:txBody>
      </p:sp>
      <p:pic>
        <p:nvPicPr>
          <p:cNvPr id="5" name="Grafik 4"/>
          <p:cNvPicPr>
            <a:picLocks noChangeAspect="1"/>
          </p:cNvPicPr>
          <p:nvPr/>
        </p:nvPicPr>
        <p:blipFill>
          <a:blip r:embed="rId2"/>
          <a:stretch>
            <a:fillRect/>
          </a:stretch>
        </p:blipFill>
        <p:spPr>
          <a:xfrm>
            <a:off x="395536" y="1124744"/>
            <a:ext cx="2694992" cy="500829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6061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3200" dirty="0"/>
              <a:t>Unsere Hochschule – Fakten und Zahlen</a:t>
            </a:r>
            <a:endParaRPr lang="de-DE" sz="3200"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494" y="3465196"/>
            <a:ext cx="4166510" cy="2219703"/>
          </a:xfrm>
          <a:prstGeom prst="rect">
            <a:avLst/>
          </a:prstGeom>
          <a:effectLst>
            <a:outerShdw blurRad="63500" sx="102000" sy="102000" algn="ctr" rotWithShape="0">
              <a:prstClr val="black">
                <a:alpha val="40000"/>
              </a:prstClr>
            </a:outerShdw>
          </a:effectLst>
        </p:spPr>
      </p:pic>
      <p:sp>
        <p:nvSpPr>
          <p:cNvPr id="5" name="Textfeld 4"/>
          <p:cNvSpPr txBox="1"/>
          <p:nvPr/>
        </p:nvSpPr>
        <p:spPr>
          <a:xfrm>
            <a:off x="137329" y="1060679"/>
            <a:ext cx="6984776" cy="800219"/>
          </a:xfrm>
          <a:prstGeom prst="rect">
            <a:avLst/>
          </a:prstGeom>
          <a:noFill/>
        </p:spPr>
        <p:txBody>
          <a:bodyPr wrap="square" rtlCol="0">
            <a:spAutoFit/>
          </a:bodyPr>
          <a:lstStyle/>
          <a:p>
            <a:r>
              <a:rPr lang="de-DE" sz="2800" b="1" dirty="0" smtClean="0">
                <a:solidFill>
                  <a:srgbClr val="003B6F"/>
                </a:solidFill>
              </a:rPr>
              <a:t>Anteil Studierender in unseren Profilen</a:t>
            </a:r>
            <a:endParaRPr lang="de-DE" sz="2800" b="1" dirty="0">
              <a:solidFill>
                <a:srgbClr val="003B6F"/>
              </a:solidFill>
            </a:endParaRPr>
          </a:p>
          <a:p>
            <a:endParaRPr lang="de-DE" dirty="0"/>
          </a:p>
        </p:txBody>
      </p:sp>
      <p:graphicFrame>
        <p:nvGraphicFramePr>
          <p:cNvPr id="7" name="Diagramm 6"/>
          <p:cNvGraphicFramePr>
            <a:graphicFrameLocks/>
          </p:cNvGraphicFramePr>
          <p:nvPr>
            <p:extLst>
              <p:ext uri="{D42A27DB-BD31-4B8C-83A1-F6EECF244321}">
                <p14:modId xmlns:p14="http://schemas.microsoft.com/office/powerpoint/2010/main" val="2036221004"/>
              </p:ext>
            </p:extLst>
          </p:nvPr>
        </p:nvGraphicFramePr>
        <p:xfrm>
          <a:off x="1560585" y="2012857"/>
          <a:ext cx="7380312" cy="30243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6959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36097" y="1412776"/>
            <a:ext cx="3030734" cy="2020489"/>
          </a:xfrm>
          <a:effectLst>
            <a:outerShdw blurRad="63500" sx="102000" sy="102000" algn="ctr" rotWithShape="0">
              <a:prstClr val="black">
                <a:alpha val="40000"/>
              </a:prstClr>
            </a:outerShdw>
          </a:effectLst>
        </p:spPr>
      </p:pic>
      <p:sp>
        <p:nvSpPr>
          <p:cNvPr id="3" name="Datumsplatzhalter 2"/>
          <p:cNvSpPr>
            <a:spLocks noGrp="1"/>
          </p:cNvSpPr>
          <p:nvPr>
            <p:ph type="dt" sz="half" idx="10"/>
          </p:nvPr>
        </p:nvSpPr>
        <p:spPr/>
        <p:txBody>
          <a:bodyPr/>
          <a:lstStyle/>
          <a:p>
            <a:fld id="{54D86C88-DD81-4226-8BFC-CDE228381829}" type="datetime1">
              <a:rPr lang="de-DE" smtClean="0"/>
              <a:t>19.11.2018</a:t>
            </a:fld>
            <a:endParaRPr lang="de-DE"/>
          </a:p>
        </p:txBody>
      </p:sp>
      <p:sp>
        <p:nvSpPr>
          <p:cNvPr id="4" name="Foliennummernplatzhalter 3"/>
          <p:cNvSpPr>
            <a:spLocks noGrp="1"/>
          </p:cNvSpPr>
          <p:nvPr>
            <p:ph type="sldNum" sz="quarter" idx="12"/>
          </p:nvPr>
        </p:nvSpPr>
        <p:spPr/>
        <p:txBody>
          <a:bodyPr/>
          <a:lstStyle/>
          <a:p>
            <a:fld id="{7CB45F04-CF4F-47AE-9523-7B01073B62B2}" type="slidenum">
              <a:rPr lang="de-DE" smtClean="0"/>
              <a:t>8</a:t>
            </a:fld>
            <a:endParaRPr lang="de-DE"/>
          </a:p>
        </p:txBody>
      </p:sp>
      <p:sp>
        <p:nvSpPr>
          <p:cNvPr id="6" name="Titel 4"/>
          <p:cNvSpPr>
            <a:spLocks noGrp="1"/>
          </p:cNvSpPr>
          <p:nvPr>
            <p:ph type="title"/>
          </p:nvPr>
        </p:nvSpPr>
        <p:spPr>
          <a:xfrm>
            <a:off x="0" y="2522"/>
            <a:ext cx="9144000" cy="978206"/>
          </a:xfrm>
        </p:spPr>
        <p:txBody>
          <a:bodyPr/>
          <a:lstStyle/>
          <a:p>
            <a:r>
              <a:rPr lang="de-DE" dirty="0" smtClean="0"/>
              <a:t>Das </a:t>
            </a:r>
            <a:r>
              <a:rPr lang="de-DE" dirty="0" err="1" smtClean="0"/>
              <a:t>Formula</a:t>
            </a:r>
            <a:r>
              <a:rPr lang="de-DE" dirty="0" smtClean="0"/>
              <a:t> Student Racing Team </a:t>
            </a:r>
            <a:endParaRPr lang="de-DE" sz="4000"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7" y="3645024"/>
            <a:ext cx="3053942" cy="2035961"/>
          </a:xfrm>
          <a:prstGeom prst="rect">
            <a:avLst/>
          </a:prstGeom>
          <a:effectLst>
            <a:outerShdw blurRad="63500" sx="102000" sy="102000" algn="ctr" rotWithShape="0">
              <a:prstClr val="black">
                <a:alpha val="40000"/>
              </a:prstClr>
            </a:outerShdw>
          </a:effectLst>
        </p:spPr>
      </p:pic>
      <p:sp>
        <p:nvSpPr>
          <p:cNvPr id="9" name="Textfeld 8"/>
          <p:cNvSpPr txBox="1"/>
          <p:nvPr/>
        </p:nvSpPr>
        <p:spPr>
          <a:xfrm>
            <a:off x="485056" y="1772816"/>
            <a:ext cx="4248472" cy="3477875"/>
          </a:xfrm>
          <a:prstGeom prst="rect">
            <a:avLst/>
          </a:prstGeom>
          <a:noFill/>
        </p:spPr>
        <p:txBody>
          <a:bodyPr wrap="square" rtlCol="0">
            <a:spAutoFit/>
          </a:bodyPr>
          <a:lstStyle/>
          <a:p>
            <a:r>
              <a:rPr lang="de-DE" sz="2000" b="1" dirty="0" smtClean="0">
                <a:solidFill>
                  <a:srgbClr val="003B6F"/>
                </a:solidFill>
              </a:rPr>
              <a:t>WHZ Racing Team:</a:t>
            </a:r>
          </a:p>
          <a:p>
            <a:endParaRPr lang="de-DE" sz="2000" b="1" dirty="0" smtClean="0">
              <a:solidFill>
                <a:srgbClr val="003B6F"/>
              </a:solidFill>
            </a:endParaRPr>
          </a:p>
          <a:p>
            <a:pPr marL="342900" indent="-342900">
              <a:buFont typeface="Wingdings" panose="05000000000000000000" pitchFamily="2" charset="2"/>
              <a:buChar char="§"/>
            </a:pPr>
            <a:r>
              <a:rPr lang="de-DE" sz="2000" dirty="0" smtClean="0">
                <a:solidFill>
                  <a:srgbClr val="003B6F"/>
                </a:solidFill>
              </a:rPr>
              <a:t>Größtes un</a:t>
            </a:r>
            <a:r>
              <a:rPr lang="de-DE" sz="2000" dirty="0" smtClean="0">
                <a:solidFill>
                  <a:srgbClr val="003B6F"/>
                </a:solidFill>
              </a:rPr>
              <a:t>d erfolgreichstes Praxis-Projekt für Studierende</a:t>
            </a:r>
            <a:endParaRPr lang="de-DE" sz="2000" dirty="0" smtClean="0">
              <a:solidFill>
                <a:srgbClr val="003B6F"/>
              </a:solidFill>
            </a:endParaRPr>
          </a:p>
          <a:p>
            <a:pPr marL="342900" indent="-342900">
              <a:buFont typeface="Wingdings" panose="05000000000000000000" pitchFamily="2" charset="2"/>
              <a:buChar char="§"/>
            </a:pPr>
            <a:r>
              <a:rPr lang="de-DE" sz="2000" dirty="0" smtClean="0">
                <a:solidFill>
                  <a:srgbClr val="003B6F"/>
                </a:solidFill>
              </a:rPr>
              <a:t>50 </a:t>
            </a:r>
            <a:r>
              <a:rPr lang="de-DE" sz="2000" dirty="0" smtClean="0">
                <a:solidFill>
                  <a:srgbClr val="003B6F"/>
                </a:solidFill>
              </a:rPr>
              <a:t>Ingenieure</a:t>
            </a:r>
            <a:r>
              <a:rPr lang="de-DE" sz="2000" dirty="0">
                <a:solidFill>
                  <a:srgbClr val="003B6F"/>
                </a:solidFill>
              </a:rPr>
              <a:t> </a:t>
            </a:r>
            <a:r>
              <a:rPr lang="de-DE" sz="2000" dirty="0" smtClean="0">
                <a:solidFill>
                  <a:srgbClr val="003B6F"/>
                </a:solidFill>
              </a:rPr>
              <a:t>und</a:t>
            </a:r>
            <a:r>
              <a:rPr lang="de-DE" sz="2000" dirty="0" smtClean="0">
                <a:solidFill>
                  <a:srgbClr val="003B6F"/>
                </a:solidFill>
              </a:rPr>
              <a:t> Wirtschaftswissenschaftler bauen, entwickeln, planen und managen einen Elektrorennwagen</a:t>
            </a:r>
            <a:endParaRPr lang="de-DE" sz="2000" dirty="0" smtClean="0">
              <a:solidFill>
                <a:srgbClr val="003B6F"/>
              </a:solidFill>
            </a:endParaRPr>
          </a:p>
          <a:p>
            <a:pPr marL="342900" indent="-342900">
              <a:buFont typeface="Wingdings" panose="05000000000000000000" pitchFamily="2" charset="2"/>
              <a:buChar char="§"/>
            </a:pPr>
            <a:r>
              <a:rPr lang="de-DE" sz="2000" dirty="0" smtClean="0">
                <a:solidFill>
                  <a:srgbClr val="003B6F"/>
                </a:solidFill>
              </a:rPr>
              <a:t>Jährliche Teilnahme am Wettbewerb „</a:t>
            </a:r>
            <a:r>
              <a:rPr lang="de-DE" sz="2000" dirty="0" err="1" smtClean="0">
                <a:solidFill>
                  <a:srgbClr val="003B6F"/>
                </a:solidFill>
              </a:rPr>
              <a:t>Formula</a:t>
            </a:r>
            <a:r>
              <a:rPr lang="de-DE" sz="2000" dirty="0" smtClean="0">
                <a:solidFill>
                  <a:srgbClr val="003B6F"/>
                </a:solidFill>
              </a:rPr>
              <a:t> </a:t>
            </a:r>
            <a:r>
              <a:rPr lang="de-DE" sz="2000" dirty="0" smtClean="0">
                <a:solidFill>
                  <a:srgbClr val="003B6F"/>
                </a:solidFill>
              </a:rPr>
              <a:t>Student“ </a:t>
            </a:r>
            <a:r>
              <a:rPr lang="de-DE" sz="2000" dirty="0" smtClean="0">
                <a:solidFill>
                  <a:srgbClr val="003B6F"/>
                </a:solidFill>
              </a:rPr>
              <a:t> </a:t>
            </a:r>
            <a:endParaRPr lang="de-DE" sz="2000" dirty="0" smtClean="0">
              <a:solidFill>
                <a:srgbClr val="003B6F"/>
              </a:solidFill>
            </a:endParaRPr>
          </a:p>
          <a:p>
            <a:endParaRPr lang="de-DE" sz="2000" dirty="0">
              <a:solidFill>
                <a:srgbClr val="003B6F"/>
              </a:solidFill>
            </a:endParaRPr>
          </a:p>
        </p:txBody>
      </p:sp>
    </p:spTree>
    <p:extLst>
      <p:ext uri="{BB962C8B-B14F-4D97-AF65-F5344CB8AC3E}">
        <p14:creationId xmlns:p14="http://schemas.microsoft.com/office/powerpoint/2010/main" val="3895922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Forschung – Fakten und Zahlen </a:t>
            </a:r>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3645023"/>
            <a:ext cx="3312368" cy="2208245"/>
          </a:xfrm>
          <a:prstGeom prst="rect">
            <a:avLst/>
          </a:prstGeom>
          <a:effectLst>
            <a:outerShdw blurRad="63500" sx="102000" sy="102000" algn="ctr" rotWithShape="0">
              <a:prstClr val="black">
                <a:alpha val="40000"/>
              </a:prstClr>
            </a:outerShdw>
          </a:effectLst>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1250394"/>
            <a:ext cx="3312368" cy="2208245"/>
          </a:xfrm>
          <a:prstGeom prst="rect">
            <a:avLst/>
          </a:prstGeom>
          <a:effectLst>
            <a:outerShdw blurRad="63500" sx="102000" sy="102000" algn="ctr" rotWithShape="0">
              <a:prstClr val="black">
                <a:alpha val="40000"/>
              </a:prstClr>
            </a:outerShdw>
          </a:effectLst>
        </p:spPr>
      </p:pic>
      <p:sp>
        <p:nvSpPr>
          <p:cNvPr id="7" name="Textfeld 6"/>
          <p:cNvSpPr txBox="1"/>
          <p:nvPr/>
        </p:nvSpPr>
        <p:spPr>
          <a:xfrm>
            <a:off x="251520" y="1268760"/>
            <a:ext cx="4392488" cy="4431983"/>
          </a:xfrm>
          <a:prstGeom prst="rect">
            <a:avLst/>
          </a:prstGeom>
          <a:noFill/>
        </p:spPr>
        <p:txBody>
          <a:bodyPr wrap="square" rtlCol="0">
            <a:spAutoFit/>
          </a:bodyPr>
          <a:lstStyle/>
          <a:p>
            <a:r>
              <a:rPr lang="de-DE" sz="2000" b="1" dirty="0" smtClean="0">
                <a:solidFill>
                  <a:srgbClr val="003B6F"/>
                </a:solidFill>
              </a:rPr>
              <a:t>5 </a:t>
            </a:r>
            <a:r>
              <a:rPr lang="de-DE" sz="2000" b="1" dirty="0" smtClean="0">
                <a:solidFill>
                  <a:srgbClr val="003B6F"/>
                </a:solidFill>
              </a:rPr>
              <a:t>Forschungsprofile:</a:t>
            </a:r>
            <a:endParaRPr lang="de-DE" sz="2000" b="1" dirty="0" smtClean="0">
              <a:solidFill>
                <a:srgbClr val="003B6F"/>
              </a:solidFill>
            </a:endParaRPr>
          </a:p>
          <a:p>
            <a:pPr marL="342900" indent="-342900">
              <a:buFont typeface="Wingdings" panose="05000000000000000000" pitchFamily="2" charset="2"/>
              <a:buChar char="§"/>
            </a:pPr>
            <a:r>
              <a:rPr lang="de-DE" sz="2000" dirty="0" smtClean="0">
                <a:solidFill>
                  <a:srgbClr val="003B6F"/>
                </a:solidFill>
              </a:rPr>
              <a:t>Fahrzeug &amp; Produktion</a:t>
            </a:r>
            <a:endParaRPr lang="de-DE" sz="2000" dirty="0" smtClean="0">
              <a:solidFill>
                <a:srgbClr val="003B6F"/>
              </a:solidFill>
            </a:endParaRPr>
          </a:p>
          <a:p>
            <a:pPr marL="342900" indent="-342900">
              <a:buFont typeface="Wingdings" panose="05000000000000000000" pitchFamily="2" charset="2"/>
              <a:buChar char="§"/>
            </a:pPr>
            <a:r>
              <a:rPr lang="de-DE" sz="2000" dirty="0" smtClean="0">
                <a:solidFill>
                  <a:srgbClr val="003B6F"/>
                </a:solidFill>
              </a:rPr>
              <a:t>Energie </a:t>
            </a:r>
            <a:r>
              <a:rPr lang="de-DE" sz="2000" dirty="0">
                <a:solidFill>
                  <a:srgbClr val="003B6F"/>
                </a:solidFill>
              </a:rPr>
              <a:t>&amp; </a:t>
            </a:r>
            <a:r>
              <a:rPr lang="de-DE" sz="2000" dirty="0" smtClean="0">
                <a:solidFill>
                  <a:srgbClr val="003B6F"/>
                </a:solidFill>
              </a:rPr>
              <a:t>Infrastruktur</a:t>
            </a:r>
            <a:endParaRPr lang="de-DE" sz="2000" dirty="0" smtClean="0">
              <a:solidFill>
                <a:srgbClr val="003B6F"/>
              </a:solidFill>
            </a:endParaRPr>
          </a:p>
          <a:p>
            <a:pPr marL="342900" indent="-342900">
              <a:buFont typeface="Wingdings" panose="05000000000000000000" pitchFamily="2" charset="2"/>
              <a:buChar char="§"/>
            </a:pPr>
            <a:r>
              <a:rPr lang="de-DE" sz="2000" dirty="0" err="1">
                <a:solidFill>
                  <a:srgbClr val="003B6F"/>
                </a:solidFill>
              </a:rPr>
              <a:t>Cyber</a:t>
            </a:r>
            <a:r>
              <a:rPr lang="de-DE" sz="2000" dirty="0">
                <a:solidFill>
                  <a:srgbClr val="003B6F"/>
                </a:solidFill>
              </a:rPr>
              <a:t> </a:t>
            </a:r>
            <a:r>
              <a:rPr lang="de-DE" sz="2000" dirty="0" err="1">
                <a:solidFill>
                  <a:srgbClr val="003B6F"/>
                </a:solidFill>
              </a:rPr>
              <a:t>Physical</a:t>
            </a:r>
            <a:r>
              <a:rPr lang="de-DE" sz="2000" dirty="0">
                <a:solidFill>
                  <a:srgbClr val="003B6F"/>
                </a:solidFill>
              </a:rPr>
              <a:t> Systems &amp; </a:t>
            </a:r>
            <a:r>
              <a:rPr lang="de-DE" sz="2000" dirty="0" smtClean="0">
                <a:solidFill>
                  <a:srgbClr val="003B6F"/>
                </a:solidFill>
              </a:rPr>
              <a:t>Digitalisierung</a:t>
            </a:r>
          </a:p>
          <a:p>
            <a:pPr marL="342900" indent="-342900">
              <a:buFont typeface="Wingdings" panose="05000000000000000000" pitchFamily="2" charset="2"/>
              <a:buChar char="§"/>
            </a:pPr>
            <a:r>
              <a:rPr lang="de-DE" sz="2000" dirty="0" smtClean="0">
                <a:solidFill>
                  <a:srgbClr val="003B6F"/>
                </a:solidFill>
              </a:rPr>
              <a:t>Gesundheit &amp; Medizintechnik</a:t>
            </a:r>
          </a:p>
          <a:p>
            <a:pPr marL="342900" indent="-342900">
              <a:buFont typeface="Wingdings" panose="05000000000000000000" pitchFamily="2" charset="2"/>
              <a:buChar char="§"/>
            </a:pPr>
            <a:r>
              <a:rPr lang="de-DE" sz="2000" dirty="0" smtClean="0">
                <a:solidFill>
                  <a:srgbClr val="003B6F"/>
                </a:solidFill>
              </a:rPr>
              <a:t>Nachhaltigkeit </a:t>
            </a:r>
            <a:r>
              <a:rPr lang="de-DE" sz="2000" dirty="0">
                <a:solidFill>
                  <a:srgbClr val="003B6F"/>
                </a:solidFill>
              </a:rPr>
              <a:t>&amp; </a:t>
            </a:r>
            <a:r>
              <a:rPr lang="de-DE" sz="2000" dirty="0" smtClean="0">
                <a:solidFill>
                  <a:srgbClr val="003B6F"/>
                </a:solidFill>
              </a:rPr>
              <a:t>Neo-Ökologie</a:t>
            </a:r>
            <a:endParaRPr lang="de-DE" sz="2000" dirty="0" smtClean="0">
              <a:solidFill>
                <a:srgbClr val="003B6F"/>
              </a:solidFill>
            </a:endParaRPr>
          </a:p>
          <a:p>
            <a:endParaRPr lang="de-DE" sz="2000" dirty="0">
              <a:solidFill>
                <a:srgbClr val="003B6F"/>
              </a:solidFill>
            </a:endParaRPr>
          </a:p>
          <a:p>
            <a:endParaRPr lang="de-DE" sz="2000" dirty="0">
              <a:solidFill>
                <a:srgbClr val="003B6F"/>
              </a:solidFill>
            </a:endParaRPr>
          </a:p>
          <a:p>
            <a:endParaRPr lang="de-DE" sz="2000" dirty="0">
              <a:solidFill>
                <a:srgbClr val="003B6F"/>
              </a:solidFill>
            </a:endParaRPr>
          </a:p>
          <a:p>
            <a:r>
              <a:rPr lang="de-DE" sz="3200" dirty="0" smtClean="0">
                <a:solidFill>
                  <a:srgbClr val="003B6F"/>
                </a:solidFill>
              </a:rPr>
              <a:t>Mobilität </a:t>
            </a:r>
          </a:p>
          <a:p>
            <a:r>
              <a:rPr lang="de-DE" sz="3200" dirty="0" smtClean="0">
                <a:solidFill>
                  <a:srgbClr val="003B6F"/>
                </a:solidFill>
              </a:rPr>
              <a:t>für Mensch &amp; Technik </a:t>
            </a:r>
            <a:endParaRPr lang="de-DE" sz="2800" dirty="0" smtClean="0"/>
          </a:p>
          <a:p>
            <a:endParaRPr lang="de-DE" dirty="0"/>
          </a:p>
        </p:txBody>
      </p:sp>
    </p:spTree>
    <p:extLst>
      <p:ext uri="{BB962C8B-B14F-4D97-AF65-F5344CB8AC3E}">
        <p14:creationId xmlns:p14="http://schemas.microsoft.com/office/powerpoint/2010/main" val="2266845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380</Words>
  <Application>Microsoft Office PowerPoint</Application>
  <PresentationFormat>Bildschirmpräsentation (4:3)</PresentationFormat>
  <Paragraphs>72</Paragraphs>
  <Slides>12</Slides>
  <Notes>2</Notes>
  <HiddenSlides>0</HiddenSlides>
  <MMClips>1</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Arial</vt:lpstr>
      <vt:lpstr>Calibri</vt:lpstr>
      <vt:lpstr>Wingdings</vt:lpstr>
      <vt:lpstr>Larissa</vt:lpstr>
      <vt:lpstr>WHZ-Westsächsische Hochschule Zwickau</vt:lpstr>
      <vt:lpstr>Imagefilm WHZ</vt:lpstr>
      <vt:lpstr>Wo Sie uns finden</vt:lpstr>
      <vt:lpstr>Fakten über Zwickau</vt:lpstr>
      <vt:lpstr>PowerPoint-Präsentation</vt:lpstr>
      <vt:lpstr>Unsere Hochschule – Fakten und Zahlen</vt:lpstr>
      <vt:lpstr>Unsere Hochschule – Fakten und Zahlen</vt:lpstr>
      <vt:lpstr>Das Formula Student Racing Team </vt:lpstr>
      <vt:lpstr>Forschung – Fakten und Zahlen </vt:lpstr>
      <vt:lpstr>Forschung – Fakten und Zahlen</vt:lpstr>
      <vt:lpstr>Fraunhofer AZOM an der WHZ</vt:lpstr>
      <vt:lpstr>PowerPoint-Präsentation</vt:lpstr>
    </vt:vector>
  </TitlesOfParts>
  <Company>WHZ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Administrator</dc:creator>
  <cp:lastModifiedBy>Ivonne Mallasch</cp:lastModifiedBy>
  <cp:revision>142</cp:revision>
  <dcterms:created xsi:type="dcterms:W3CDTF">2013-06-21T06:31:42Z</dcterms:created>
  <dcterms:modified xsi:type="dcterms:W3CDTF">2018-11-19T11:55:29Z</dcterms:modified>
</cp:coreProperties>
</file>